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7"/>
  </p:notesMasterIdLst>
  <p:sldIdLst>
    <p:sldId id="256" r:id="rId2"/>
    <p:sldId id="262" r:id="rId3"/>
    <p:sldId id="274" r:id="rId4"/>
    <p:sldId id="259" r:id="rId5"/>
    <p:sldId id="260" r:id="rId6"/>
    <p:sldId id="264" r:id="rId7"/>
    <p:sldId id="263" r:id="rId8"/>
    <p:sldId id="265" r:id="rId9"/>
    <p:sldId id="266" r:id="rId10"/>
    <p:sldId id="272" r:id="rId11"/>
    <p:sldId id="275" r:id="rId12"/>
    <p:sldId id="276" r:id="rId13"/>
    <p:sldId id="277" r:id="rId14"/>
    <p:sldId id="270" r:id="rId15"/>
    <p:sldId id="273" r:id="rId1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32"/>
    <p:restoredTop sz="95884"/>
  </p:normalViewPr>
  <p:slideViewPr>
    <p:cSldViewPr snapToGrid="0" snapToObjects="1" showGuides="1">
      <p:cViewPr varScale="1">
        <p:scale>
          <a:sx n="109" d="100"/>
          <a:sy n="109" d="100"/>
        </p:scale>
        <p:origin x="1432" y="17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4EF2A-864A-D247-81A3-19B773598049}" type="datetimeFigureOut">
              <a:rPr lang="it-IT" smtClean="0"/>
              <a:t>30/04/21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96788-56E7-E544-9F23-E76DA72D08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9288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196788-56E7-E544-9F23-E76DA72D089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46467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196788-56E7-E544-9F23-E76DA72D089D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0796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196788-56E7-E544-9F23-E76DA72D089D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2498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196788-56E7-E544-9F23-E76DA72D089D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6989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196788-56E7-E544-9F23-E76DA72D089D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7272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196788-56E7-E544-9F23-E76DA72D089D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5387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196788-56E7-E544-9F23-E76DA72D089D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4075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196788-56E7-E544-9F23-E76DA72D089D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8693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196788-56E7-E544-9F23-E76DA72D089D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9435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196788-56E7-E544-9F23-E76DA72D089D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7944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196788-56E7-E544-9F23-E76DA72D089D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5690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196788-56E7-E544-9F23-E76DA72D089D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1719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C3A86-667E-734C-B949-BAB0BB2EE842}" type="datetimeFigureOut">
              <a:rPr lang="it-IT" smtClean="0"/>
              <a:t>30/04/21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B8EDA-8BA9-FC49-8C76-9C83036438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5454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C3A86-667E-734C-B949-BAB0BB2EE842}" type="datetimeFigureOut">
              <a:rPr lang="it-IT" smtClean="0"/>
              <a:t>30/04/21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B8EDA-8BA9-FC49-8C76-9C83036438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7995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C3A86-667E-734C-B949-BAB0BB2EE842}" type="datetimeFigureOut">
              <a:rPr lang="it-IT" smtClean="0"/>
              <a:t>30/04/21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B8EDA-8BA9-FC49-8C76-9C83036438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3897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C3A86-667E-734C-B949-BAB0BB2EE842}" type="datetimeFigureOut">
              <a:rPr lang="it-IT" smtClean="0"/>
              <a:t>30/04/21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B8EDA-8BA9-FC49-8C76-9C83036438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7823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C3A86-667E-734C-B949-BAB0BB2EE842}" type="datetimeFigureOut">
              <a:rPr lang="it-IT" smtClean="0"/>
              <a:t>30/04/21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B8EDA-8BA9-FC49-8C76-9C83036438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1040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C3A86-667E-734C-B949-BAB0BB2EE842}" type="datetimeFigureOut">
              <a:rPr lang="it-IT" smtClean="0"/>
              <a:t>30/04/21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B8EDA-8BA9-FC49-8C76-9C83036438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3468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C3A86-667E-734C-B949-BAB0BB2EE842}" type="datetimeFigureOut">
              <a:rPr lang="it-IT" smtClean="0"/>
              <a:t>30/04/21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B8EDA-8BA9-FC49-8C76-9C83036438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5986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C3A86-667E-734C-B949-BAB0BB2EE842}" type="datetimeFigureOut">
              <a:rPr lang="it-IT" smtClean="0"/>
              <a:t>30/04/21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B8EDA-8BA9-FC49-8C76-9C83036438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5366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C3A86-667E-734C-B949-BAB0BB2EE842}" type="datetimeFigureOut">
              <a:rPr lang="it-IT" smtClean="0"/>
              <a:t>30/04/21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B8EDA-8BA9-FC49-8C76-9C83036438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479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C3A86-667E-734C-B949-BAB0BB2EE842}" type="datetimeFigureOut">
              <a:rPr lang="it-IT" smtClean="0"/>
              <a:t>30/04/21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B8EDA-8BA9-FC49-8C76-9C83036438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5444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C3A86-667E-734C-B949-BAB0BB2EE842}" type="datetimeFigureOut">
              <a:rPr lang="it-IT" smtClean="0"/>
              <a:t>30/04/21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B8EDA-8BA9-FC49-8C76-9C83036438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8803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C3A86-667E-734C-B949-BAB0BB2EE842}" type="datetimeFigureOut">
              <a:rPr lang="it-IT" smtClean="0"/>
              <a:t>30/04/21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B8EDA-8BA9-FC49-8C76-9C83036438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1892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medregion.eu/publications/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franca.sangiorgio@unisalento.it" TargetMode="External"/><Relationship Id="rId5" Type="http://schemas.openxmlformats.org/officeDocument/2006/relationships/hyperlink" Target="mailto:Mario.ciotti@unisalento.it" TargetMode="External"/><Relationship Id="rId4" Type="http://schemas.openxmlformats.org/officeDocument/2006/relationships/hyperlink" Target="mailto:Alberto.basset@unisalento.i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ec.europa.eu/environment/marine/eu-coast-and-marine-policy/marine-strategy-framework-directive/index_en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medregion.eu/about/background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screenshot, monitor, schermo, sedendo&#10;&#10;Descrizione generata automaticamente">
            <a:extLst>
              <a:ext uri="{FF2B5EF4-FFF2-40B4-BE49-F238E27FC236}">
                <a16:creationId xmlns:a16="http://schemas.microsoft.com/office/drawing/2014/main" id="{210FCF7E-1354-BF43-AEDE-39B95AA16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238" y="270026"/>
            <a:ext cx="9131523" cy="5749772"/>
          </a:xfrm>
          <a:prstGeom prst="rect">
            <a:avLst/>
          </a:prstGeom>
        </p:spPr>
      </p:pic>
      <p:sp>
        <p:nvSpPr>
          <p:cNvPr id="10" name="Titolo 9">
            <a:extLst>
              <a:ext uri="{FF2B5EF4-FFF2-40B4-BE49-F238E27FC236}">
                <a16:creationId xmlns:a16="http://schemas.microsoft.com/office/drawing/2014/main" id="{C47896C5-EF54-BB4C-ACD2-2AEDAA90AE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4923" y="5933784"/>
            <a:ext cx="7459578" cy="826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80"/>
              </a:lnSpc>
            </a:pPr>
            <a:r>
              <a:rPr lang="it-IT" sz="2400" b="1" dirty="0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 </a:t>
            </a:r>
            <a:r>
              <a:rPr lang="it-IT" sz="2400" b="1" dirty="0" err="1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Playing</a:t>
            </a:r>
            <a:r>
              <a:rPr lang="it-IT" sz="2400" b="1" dirty="0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 </a:t>
            </a:r>
            <a:r>
              <a:rPr lang="it-IT" sz="2400" b="1" i="1" dirty="0" err="1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scientific</a:t>
            </a:r>
            <a:r>
              <a:rPr lang="it-IT" sz="2400" b="1" i="1" dirty="0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 game </a:t>
            </a:r>
            <a:r>
              <a:rPr lang="it-IT" sz="2400" b="1" dirty="0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to help the protection of the </a:t>
            </a:r>
            <a:r>
              <a:rPr lang="it-IT" sz="2400" b="1" dirty="0" err="1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Mediterranean</a:t>
            </a:r>
            <a:r>
              <a:rPr lang="it-IT" sz="2400" b="1" dirty="0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 Sea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A65E5F77-33CE-0747-9426-76CD9BE53C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8652"/>
            <a:ext cx="842098" cy="580112"/>
          </a:xfrm>
          <a:prstGeom prst="rect">
            <a:avLst/>
          </a:prstGeom>
        </p:spPr>
      </p:pic>
      <p:pic>
        <p:nvPicPr>
          <p:cNvPr id="13" name="Immagine 12" descr="Immagine che contiene segnale&#10;&#10;Descrizione generata automaticamente">
            <a:extLst>
              <a:ext uri="{FF2B5EF4-FFF2-40B4-BE49-F238E27FC236}">
                <a16:creationId xmlns:a16="http://schemas.microsoft.com/office/drawing/2014/main" id="{82F554C8-32F6-574B-8702-F28E0A2807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957" y="249493"/>
            <a:ext cx="1332109" cy="307010"/>
          </a:xfrm>
          <a:prstGeom prst="rect">
            <a:avLst/>
          </a:prstGeom>
        </p:spPr>
      </p:pic>
      <p:sp>
        <p:nvSpPr>
          <p:cNvPr id="12" name="Titolo 9">
            <a:extLst>
              <a:ext uri="{FF2B5EF4-FFF2-40B4-BE49-F238E27FC236}">
                <a16:creationId xmlns:a16="http://schemas.microsoft.com/office/drawing/2014/main" id="{73C7E975-131B-C64E-8AC1-E124F5D10F44}"/>
              </a:ext>
            </a:extLst>
          </p:cNvPr>
          <p:cNvSpPr txBox="1">
            <a:spLocks/>
          </p:cNvSpPr>
          <p:nvPr/>
        </p:nvSpPr>
        <p:spPr>
          <a:xfrm>
            <a:off x="1480457" y="2284051"/>
            <a:ext cx="4061314" cy="407420"/>
          </a:xfrm>
          <a:prstGeom prst="rect">
            <a:avLst/>
          </a:prstGeom>
          <a:noFill/>
        </p:spPr>
        <p:txBody>
          <a:bodyPr vert="horz" wrap="square" lIns="74295" tIns="37148" rIns="74295" bIns="37148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>
                <a:solidFill>
                  <a:srgbClr val="FFFF0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 SCIENTIFIC GAME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FCD02990-BA6E-0B4C-ABBF-BA5270986E33}"/>
              </a:ext>
            </a:extLst>
          </p:cNvPr>
          <p:cNvSpPr/>
          <p:nvPr/>
        </p:nvSpPr>
        <p:spPr>
          <a:xfrm>
            <a:off x="1209528" y="5530338"/>
            <a:ext cx="24133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https://medregion.eu/publications/</a:t>
            </a:r>
            <a:endParaRPr lang="it-IT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92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 descr="Immagine che contiene screenshot&#10;&#10;Descrizione generata con affidabilità molto elevata">
            <a:extLst>
              <a:ext uri="{FF2B5EF4-FFF2-40B4-BE49-F238E27FC236}">
                <a16:creationId xmlns:a16="http://schemas.microsoft.com/office/drawing/2014/main" id="{6A3B3C59-2A45-A54A-A767-DEF5A58A05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1" t="11254" r="12373" b="9398"/>
          <a:stretch/>
        </p:blipFill>
        <p:spPr>
          <a:xfrm>
            <a:off x="1235746" y="1636078"/>
            <a:ext cx="7434508" cy="4457698"/>
          </a:xfrm>
          <a:prstGeom prst="rect">
            <a:avLst/>
          </a:prstGeom>
        </p:spPr>
      </p:pic>
      <p:sp>
        <p:nvSpPr>
          <p:cNvPr id="28" name="Rettangolo 27">
            <a:extLst>
              <a:ext uri="{FF2B5EF4-FFF2-40B4-BE49-F238E27FC236}">
                <a16:creationId xmlns:a16="http://schemas.microsoft.com/office/drawing/2014/main" id="{2DFD0C39-DE56-F448-984E-408176CA6133}"/>
              </a:ext>
            </a:extLst>
          </p:cNvPr>
          <p:cNvSpPr/>
          <p:nvPr/>
        </p:nvSpPr>
        <p:spPr>
          <a:xfrm>
            <a:off x="2548764" y="2436002"/>
            <a:ext cx="3892640" cy="70108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63" dirty="0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15A48116-BD66-0B4D-A8F9-76AE8EED40E0}"/>
              </a:ext>
            </a:extLst>
          </p:cNvPr>
          <p:cNvSpPr/>
          <p:nvPr/>
        </p:nvSpPr>
        <p:spPr>
          <a:xfrm>
            <a:off x="1722101" y="3270215"/>
            <a:ext cx="1349867" cy="119581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63" dirty="0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1208C0AA-715A-7648-B72E-D068EAB70EF8}"/>
              </a:ext>
            </a:extLst>
          </p:cNvPr>
          <p:cNvSpPr/>
          <p:nvPr/>
        </p:nvSpPr>
        <p:spPr>
          <a:xfrm>
            <a:off x="3176384" y="3231274"/>
            <a:ext cx="4949738" cy="257415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63" dirty="0"/>
          </a:p>
        </p:txBody>
      </p:sp>
      <p:pic>
        <p:nvPicPr>
          <p:cNvPr id="3" name="Immagine 2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8A307E12-5C35-0145-90A1-06393323E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7139" y="757238"/>
            <a:ext cx="1434565" cy="834390"/>
          </a:xfrm>
          <a:prstGeom prst="rect">
            <a:avLst/>
          </a:prstGeom>
        </p:spPr>
      </p:pic>
      <p:sp>
        <p:nvSpPr>
          <p:cNvPr id="10" name="Fumetto 4 9">
            <a:extLst>
              <a:ext uri="{FF2B5EF4-FFF2-40B4-BE49-F238E27FC236}">
                <a16:creationId xmlns:a16="http://schemas.microsoft.com/office/drawing/2014/main" id="{4F0A920C-501D-274A-87B5-E1DC424BAE61}"/>
              </a:ext>
            </a:extLst>
          </p:cNvPr>
          <p:cNvSpPr/>
          <p:nvPr/>
        </p:nvSpPr>
        <p:spPr>
          <a:xfrm>
            <a:off x="3276601" y="677229"/>
            <a:ext cx="2381250" cy="868680"/>
          </a:xfrm>
          <a:prstGeom prst="cloudCallout">
            <a:avLst>
              <a:gd name="adj1" fmla="val 108292"/>
              <a:gd name="adj2" fmla="val 26973"/>
            </a:avLst>
          </a:prstGeom>
          <a:noFill/>
          <a:ln w="222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950" dirty="0">
                <a:solidFill>
                  <a:srgbClr val="0070C0"/>
                </a:solidFill>
                <a:latin typeface="American Typewriter" panose="02090604020004020304" pitchFamily="18" charset="77"/>
              </a:rPr>
              <a:t>Game structure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E8E7B017-E09D-A747-8F28-D0026581AD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8652"/>
            <a:ext cx="842098" cy="580112"/>
          </a:xfrm>
          <a:prstGeom prst="rect">
            <a:avLst/>
          </a:prstGeom>
        </p:spPr>
      </p:pic>
      <p:pic>
        <p:nvPicPr>
          <p:cNvPr id="12" name="Immagine 11" descr="Immagine che contiene segnale&#10;&#10;Descrizione generata automaticamente">
            <a:extLst>
              <a:ext uri="{FF2B5EF4-FFF2-40B4-BE49-F238E27FC236}">
                <a16:creationId xmlns:a16="http://schemas.microsoft.com/office/drawing/2014/main" id="{5E144500-DD4E-FE48-B1EA-E0F3B5D67C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957" y="249493"/>
            <a:ext cx="1332109" cy="307010"/>
          </a:xfrm>
          <a:prstGeom prst="rect">
            <a:avLst/>
          </a:prstGeom>
        </p:spPr>
      </p:pic>
      <p:pic>
        <p:nvPicPr>
          <p:cNvPr id="13" name="Immagine 12" descr="Immagine che contiene sedendo, cibo&#10;&#10;Descrizione generata automaticamente">
            <a:extLst>
              <a:ext uri="{FF2B5EF4-FFF2-40B4-BE49-F238E27FC236}">
                <a16:creationId xmlns:a16="http://schemas.microsoft.com/office/drawing/2014/main" id="{A06D9AA1-7A37-B640-AB25-FF83261E34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7211" y="196624"/>
            <a:ext cx="1248521" cy="42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200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8A307E12-5C35-0145-90A1-06393323E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7139" y="757238"/>
            <a:ext cx="1434565" cy="834390"/>
          </a:xfrm>
          <a:prstGeom prst="rect">
            <a:avLst/>
          </a:prstGeom>
        </p:spPr>
      </p:pic>
      <p:sp>
        <p:nvSpPr>
          <p:cNvPr id="10" name="Fumetto 4 9">
            <a:extLst>
              <a:ext uri="{FF2B5EF4-FFF2-40B4-BE49-F238E27FC236}">
                <a16:creationId xmlns:a16="http://schemas.microsoft.com/office/drawing/2014/main" id="{4F0A920C-501D-274A-87B5-E1DC424BAE61}"/>
              </a:ext>
            </a:extLst>
          </p:cNvPr>
          <p:cNvSpPr/>
          <p:nvPr/>
        </p:nvSpPr>
        <p:spPr>
          <a:xfrm>
            <a:off x="3006091" y="677228"/>
            <a:ext cx="2651760" cy="1074419"/>
          </a:xfrm>
          <a:prstGeom prst="cloudCallout">
            <a:avLst>
              <a:gd name="adj1" fmla="val 100102"/>
              <a:gd name="adj2" fmla="val 11016"/>
            </a:avLst>
          </a:prstGeom>
          <a:noFill/>
          <a:ln w="222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950" dirty="0">
                <a:solidFill>
                  <a:srgbClr val="0070C0"/>
                </a:solidFill>
                <a:latin typeface="American Typewriter" panose="02090604020004020304" pitchFamily="18" charset="77"/>
              </a:rPr>
              <a:t>Game </a:t>
            </a:r>
            <a:r>
              <a:rPr lang="it-IT" sz="1950" dirty="0" err="1">
                <a:solidFill>
                  <a:srgbClr val="0070C0"/>
                </a:solidFill>
                <a:latin typeface="American Typewriter" panose="02090604020004020304" pitchFamily="18" charset="77"/>
              </a:rPr>
              <a:t>objective</a:t>
            </a:r>
            <a:r>
              <a:rPr lang="it-IT" sz="1950" dirty="0">
                <a:solidFill>
                  <a:srgbClr val="0070C0"/>
                </a:solidFill>
                <a:latin typeface="American Typewriter" panose="02090604020004020304" pitchFamily="18" charset="77"/>
              </a:rPr>
              <a:t> -1-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BC1A337-E194-574A-977D-841CBEB86D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8652"/>
            <a:ext cx="842098" cy="580112"/>
          </a:xfrm>
          <a:prstGeom prst="rect">
            <a:avLst/>
          </a:prstGeom>
        </p:spPr>
      </p:pic>
      <p:pic>
        <p:nvPicPr>
          <p:cNvPr id="8" name="Immagine 7" descr="Immagine che contiene segnale&#10;&#10;Descrizione generata automaticamente">
            <a:extLst>
              <a:ext uri="{FF2B5EF4-FFF2-40B4-BE49-F238E27FC236}">
                <a16:creationId xmlns:a16="http://schemas.microsoft.com/office/drawing/2014/main" id="{4DC668CE-EA1B-1F43-BD1C-E84A11FE4D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957" y="249493"/>
            <a:ext cx="1332109" cy="307010"/>
          </a:xfrm>
          <a:prstGeom prst="rect">
            <a:avLst/>
          </a:prstGeom>
        </p:spPr>
      </p:pic>
      <p:pic>
        <p:nvPicPr>
          <p:cNvPr id="9" name="Immagine 8" descr="Immagine che contiene sedendo, cibo&#10;&#10;Descrizione generata automaticamente">
            <a:extLst>
              <a:ext uri="{FF2B5EF4-FFF2-40B4-BE49-F238E27FC236}">
                <a16:creationId xmlns:a16="http://schemas.microsoft.com/office/drawing/2014/main" id="{6AF0D216-16F7-9345-AF5A-58519B251B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7211" y="196624"/>
            <a:ext cx="1248521" cy="42712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AABEC17-B491-4621-9A82-18DA51A6BA32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633000" y="1806077"/>
            <a:ext cx="8640000" cy="504000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5EDD8B34-594A-6144-830C-7A8C432338A6}"/>
              </a:ext>
            </a:extLst>
          </p:cNvPr>
          <p:cNvSpPr/>
          <p:nvPr/>
        </p:nvSpPr>
        <p:spPr>
          <a:xfrm>
            <a:off x="5369103" y="5322517"/>
            <a:ext cx="2065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American Typewriter" panose="02090604020004020304" pitchFamily="18" charset="77"/>
              </a:rPr>
              <a:t>Just an </a:t>
            </a:r>
            <a:r>
              <a:rPr lang="it-IT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example</a:t>
            </a:r>
            <a:r>
              <a:rPr lang="it-IT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508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8A307E12-5C35-0145-90A1-06393323E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7139" y="757238"/>
            <a:ext cx="1434565" cy="834390"/>
          </a:xfrm>
          <a:prstGeom prst="rect">
            <a:avLst/>
          </a:prstGeom>
        </p:spPr>
      </p:pic>
      <p:sp>
        <p:nvSpPr>
          <p:cNvPr id="10" name="Fumetto 4 9">
            <a:extLst>
              <a:ext uri="{FF2B5EF4-FFF2-40B4-BE49-F238E27FC236}">
                <a16:creationId xmlns:a16="http://schemas.microsoft.com/office/drawing/2014/main" id="{4F0A920C-501D-274A-87B5-E1DC424BAE61}"/>
              </a:ext>
            </a:extLst>
          </p:cNvPr>
          <p:cNvSpPr/>
          <p:nvPr/>
        </p:nvSpPr>
        <p:spPr>
          <a:xfrm>
            <a:off x="3006091" y="677228"/>
            <a:ext cx="2651760" cy="1074419"/>
          </a:xfrm>
          <a:prstGeom prst="cloudCallout">
            <a:avLst>
              <a:gd name="adj1" fmla="val 99671"/>
              <a:gd name="adj2" fmla="val 11016"/>
            </a:avLst>
          </a:prstGeom>
          <a:noFill/>
          <a:ln w="222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950">
                <a:solidFill>
                  <a:srgbClr val="0070C0"/>
                </a:solidFill>
                <a:latin typeface="American Typewriter" panose="02090604020004020304" pitchFamily="18" charset="77"/>
              </a:rPr>
              <a:t>Game objective -2-</a:t>
            </a:r>
            <a:endParaRPr lang="it-IT" sz="1950" dirty="0">
              <a:solidFill>
                <a:srgbClr val="0070C0"/>
              </a:solidFill>
              <a:latin typeface="American Typewriter" panose="02090604020004020304" pitchFamily="18" charset="77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5E2E319-348E-C04B-9B30-E060A18101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8652"/>
            <a:ext cx="842098" cy="580112"/>
          </a:xfrm>
          <a:prstGeom prst="rect">
            <a:avLst/>
          </a:prstGeom>
        </p:spPr>
      </p:pic>
      <p:pic>
        <p:nvPicPr>
          <p:cNvPr id="8" name="Immagine 7" descr="Immagine che contiene segnale&#10;&#10;Descrizione generata automaticamente">
            <a:extLst>
              <a:ext uri="{FF2B5EF4-FFF2-40B4-BE49-F238E27FC236}">
                <a16:creationId xmlns:a16="http://schemas.microsoft.com/office/drawing/2014/main" id="{10599FA5-1C71-1441-91D8-D156F0882F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957" y="249493"/>
            <a:ext cx="1332109" cy="307010"/>
          </a:xfrm>
          <a:prstGeom prst="rect">
            <a:avLst/>
          </a:prstGeom>
        </p:spPr>
      </p:pic>
      <p:pic>
        <p:nvPicPr>
          <p:cNvPr id="9" name="Immagine 8" descr="Immagine che contiene sedendo, cibo&#10;&#10;Descrizione generata automaticamente">
            <a:extLst>
              <a:ext uri="{FF2B5EF4-FFF2-40B4-BE49-F238E27FC236}">
                <a16:creationId xmlns:a16="http://schemas.microsoft.com/office/drawing/2014/main" id="{468ADD89-AA57-614F-929B-55334935BE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7211" y="196624"/>
            <a:ext cx="1248521" cy="42712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B12B23C-3FDE-42A5-A4F9-EF9D8C182176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633000" y="1806077"/>
            <a:ext cx="8640000" cy="504000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0D0B9B6C-5814-6C46-A310-CA9D9D928D7D}"/>
              </a:ext>
            </a:extLst>
          </p:cNvPr>
          <p:cNvSpPr/>
          <p:nvPr/>
        </p:nvSpPr>
        <p:spPr>
          <a:xfrm>
            <a:off x="5369103" y="5322517"/>
            <a:ext cx="2065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American Typewriter" panose="02090604020004020304" pitchFamily="18" charset="77"/>
              </a:rPr>
              <a:t>Just an </a:t>
            </a:r>
            <a:r>
              <a:rPr lang="it-IT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example</a:t>
            </a:r>
            <a:r>
              <a:rPr lang="it-IT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47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8A307E12-5C35-0145-90A1-06393323E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7139" y="757238"/>
            <a:ext cx="1434565" cy="834390"/>
          </a:xfrm>
          <a:prstGeom prst="rect">
            <a:avLst/>
          </a:prstGeom>
        </p:spPr>
      </p:pic>
      <p:sp>
        <p:nvSpPr>
          <p:cNvPr id="10" name="Fumetto 4 9">
            <a:extLst>
              <a:ext uri="{FF2B5EF4-FFF2-40B4-BE49-F238E27FC236}">
                <a16:creationId xmlns:a16="http://schemas.microsoft.com/office/drawing/2014/main" id="{4F0A920C-501D-274A-87B5-E1DC424BAE61}"/>
              </a:ext>
            </a:extLst>
          </p:cNvPr>
          <p:cNvSpPr/>
          <p:nvPr/>
        </p:nvSpPr>
        <p:spPr>
          <a:xfrm>
            <a:off x="3006091" y="677228"/>
            <a:ext cx="2651760" cy="1074419"/>
          </a:xfrm>
          <a:prstGeom prst="cloudCallout">
            <a:avLst>
              <a:gd name="adj1" fmla="val 99671"/>
              <a:gd name="adj2" fmla="val 11016"/>
            </a:avLst>
          </a:prstGeom>
          <a:noFill/>
          <a:ln w="222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950">
                <a:solidFill>
                  <a:srgbClr val="0070C0"/>
                </a:solidFill>
                <a:latin typeface="American Typewriter" panose="02090604020004020304" pitchFamily="18" charset="77"/>
              </a:rPr>
              <a:t>Game objective -3-</a:t>
            </a:r>
            <a:endParaRPr lang="it-IT" sz="1950" dirty="0">
              <a:solidFill>
                <a:srgbClr val="0070C0"/>
              </a:solidFill>
              <a:latin typeface="American Typewriter" panose="02090604020004020304" pitchFamily="18" charset="77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0D6FA59-1167-284A-B873-4614BA48B5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8652"/>
            <a:ext cx="842098" cy="580112"/>
          </a:xfrm>
          <a:prstGeom prst="rect">
            <a:avLst/>
          </a:prstGeom>
        </p:spPr>
      </p:pic>
      <p:pic>
        <p:nvPicPr>
          <p:cNvPr id="8" name="Immagine 7" descr="Immagine che contiene segnale&#10;&#10;Descrizione generata automaticamente">
            <a:extLst>
              <a:ext uri="{FF2B5EF4-FFF2-40B4-BE49-F238E27FC236}">
                <a16:creationId xmlns:a16="http://schemas.microsoft.com/office/drawing/2014/main" id="{7FCB9112-27F2-9340-A0DC-5397C2DA41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957" y="249493"/>
            <a:ext cx="1332109" cy="307010"/>
          </a:xfrm>
          <a:prstGeom prst="rect">
            <a:avLst/>
          </a:prstGeom>
        </p:spPr>
      </p:pic>
      <p:pic>
        <p:nvPicPr>
          <p:cNvPr id="9" name="Immagine 8" descr="Immagine che contiene sedendo, cibo&#10;&#10;Descrizione generata automaticamente">
            <a:extLst>
              <a:ext uri="{FF2B5EF4-FFF2-40B4-BE49-F238E27FC236}">
                <a16:creationId xmlns:a16="http://schemas.microsoft.com/office/drawing/2014/main" id="{8B7B4311-4739-254C-9D24-9820882965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7211" y="196624"/>
            <a:ext cx="1248521" cy="42712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F0516C3-B101-4EEA-885E-027733D7CAFD}"/>
              </a:ext>
            </a:extLst>
          </p:cNvPr>
          <p:cNvPicPr>
            <a:picLocks/>
          </p:cNvPicPr>
          <p:nvPr/>
        </p:nvPicPr>
        <p:blipFill rotWithShape="1">
          <a:blip r:embed="rId7"/>
          <a:srcRect t="1061"/>
          <a:stretch/>
        </p:blipFill>
        <p:spPr>
          <a:xfrm>
            <a:off x="633000" y="1806077"/>
            <a:ext cx="8640000" cy="4986522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B4EF3C28-161A-E54D-9BBF-7C7FBF28B512}"/>
              </a:ext>
            </a:extLst>
          </p:cNvPr>
          <p:cNvSpPr/>
          <p:nvPr/>
        </p:nvSpPr>
        <p:spPr>
          <a:xfrm>
            <a:off x="5369103" y="5322517"/>
            <a:ext cx="2065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American Typewriter" panose="02090604020004020304" pitchFamily="18" charset="77"/>
              </a:rPr>
              <a:t>Just an </a:t>
            </a:r>
            <a:r>
              <a:rPr lang="it-IT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example</a:t>
            </a:r>
            <a:r>
              <a:rPr lang="it-IT" dirty="0">
                <a:solidFill>
                  <a:schemeClr val="bg1"/>
                </a:solidFill>
                <a:latin typeface="American Typewriter" panose="02090604020004020304" pitchFamily="18" charset="77"/>
              </a:rPr>
              <a:t> 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188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8A307E12-5C35-0145-90A1-06393323E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7139" y="757238"/>
            <a:ext cx="1434565" cy="834390"/>
          </a:xfrm>
          <a:prstGeom prst="rect">
            <a:avLst/>
          </a:prstGeom>
        </p:spPr>
      </p:pic>
      <p:sp>
        <p:nvSpPr>
          <p:cNvPr id="10" name="Fumetto 4 9">
            <a:extLst>
              <a:ext uri="{FF2B5EF4-FFF2-40B4-BE49-F238E27FC236}">
                <a16:creationId xmlns:a16="http://schemas.microsoft.com/office/drawing/2014/main" id="{4F0A920C-501D-274A-87B5-E1DC424BAE61}"/>
              </a:ext>
            </a:extLst>
          </p:cNvPr>
          <p:cNvSpPr/>
          <p:nvPr/>
        </p:nvSpPr>
        <p:spPr>
          <a:xfrm>
            <a:off x="3006091" y="677228"/>
            <a:ext cx="2651760" cy="1074419"/>
          </a:xfrm>
          <a:prstGeom prst="cloudCallout">
            <a:avLst>
              <a:gd name="adj1" fmla="val 99671"/>
              <a:gd name="adj2" fmla="val 11016"/>
            </a:avLst>
          </a:prstGeom>
          <a:noFill/>
          <a:ln w="222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950" dirty="0">
                <a:solidFill>
                  <a:srgbClr val="0070C0"/>
                </a:solidFill>
                <a:latin typeface="American Typewriter" panose="02090604020004020304" pitchFamily="18" charset="77"/>
              </a:rPr>
              <a:t>Just an </a:t>
            </a:r>
            <a:r>
              <a:rPr lang="it-IT" sz="1950" dirty="0" err="1">
                <a:solidFill>
                  <a:srgbClr val="0070C0"/>
                </a:solidFill>
                <a:latin typeface="American Typewriter" panose="02090604020004020304" pitchFamily="18" charset="77"/>
              </a:rPr>
              <a:t>example</a:t>
            </a:r>
            <a:r>
              <a:rPr lang="it-IT" sz="1950" dirty="0">
                <a:solidFill>
                  <a:srgbClr val="0070C0"/>
                </a:solidFill>
                <a:latin typeface="American Typewriter" panose="02090604020004020304" pitchFamily="18" charset="77"/>
              </a:rPr>
              <a:t> …</a:t>
            </a:r>
          </a:p>
        </p:txBody>
      </p:sp>
      <p:pic>
        <p:nvPicPr>
          <p:cNvPr id="4" name="Immagine 3" descr="Immagine che contiene screenshot, sedendo, monitor, segnale&#10;&#10;Descrizione generata automaticamente">
            <a:extLst>
              <a:ext uri="{FF2B5EF4-FFF2-40B4-BE49-F238E27FC236}">
                <a16:creationId xmlns:a16="http://schemas.microsoft.com/office/drawing/2014/main" id="{CC355240-7E74-2841-9242-86D1EE91FD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155" y="1815115"/>
            <a:ext cx="8387715" cy="444349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9FF483F-17EA-004D-A8C3-A1E859BB88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8652"/>
            <a:ext cx="842098" cy="580112"/>
          </a:xfrm>
          <a:prstGeom prst="rect">
            <a:avLst/>
          </a:prstGeom>
        </p:spPr>
      </p:pic>
      <p:pic>
        <p:nvPicPr>
          <p:cNvPr id="9" name="Immagine 8" descr="Immagine che contiene segnale&#10;&#10;Descrizione generata automaticamente">
            <a:extLst>
              <a:ext uri="{FF2B5EF4-FFF2-40B4-BE49-F238E27FC236}">
                <a16:creationId xmlns:a16="http://schemas.microsoft.com/office/drawing/2014/main" id="{EC4F5D2E-4DF9-6C42-BD38-83996155FA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957" y="249493"/>
            <a:ext cx="1332109" cy="307010"/>
          </a:xfrm>
          <a:prstGeom prst="rect">
            <a:avLst/>
          </a:prstGeom>
        </p:spPr>
      </p:pic>
      <p:pic>
        <p:nvPicPr>
          <p:cNvPr id="11" name="Immagine 10" descr="Immagine che contiene sedendo, cibo&#10;&#10;Descrizione generata automaticamente">
            <a:extLst>
              <a:ext uri="{FF2B5EF4-FFF2-40B4-BE49-F238E27FC236}">
                <a16:creationId xmlns:a16="http://schemas.microsoft.com/office/drawing/2014/main" id="{92804326-6F64-7848-8A75-5565AC011B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7211" y="196624"/>
            <a:ext cx="1248521" cy="42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58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abbigliamento, tessuto&#10;&#10;Descrizione generata automaticamente">
            <a:extLst>
              <a:ext uri="{FF2B5EF4-FFF2-40B4-BE49-F238E27FC236}">
                <a16:creationId xmlns:a16="http://schemas.microsoft.com/office/drawing/2014/main" id="{BE1B1868-264D-AC43-A306-0844D28A2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920667" cy="2920667"/>
          </a:xfrm>
          <a:prstGeom prst="rect">
            <a:avLst/>
          </a:prstGeom>
        </p:spPr>
      </p:pic>
      <p:pic>
        <p:nvPicPr>
          <p:cNvPr id="12" name="Immagine 11" descr="Immagine che contiene abbigliamento, tessuto&#10;&#10;Descrizione generata automaticamente">
            <a:extLst>
              <a:ext uri="{FF2B5EF4-FFF2-40B4-BE49-F238E27FC236}">
                <a16:creationId xmlns:a16="http://schemas.microsoft.com/office/drawing/2014/main" id="{D7F46114-5A3A-9441-8AF4-BD647B21E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07632"/>
            <a:ext cx="2920667" cy="2920667"/>
          </a:xfrm>
          <a:prstGeom prst="rect">
            <a:avLst/>
          </a:prstGeom>
        </p:spPr>
      </p:pic>
      <p:pic>
        <p:nvPicPr>
          <p:cNvPr id="13" name="Immagine 12" descr="Immagine che contiene abbigliamento, tessuto&#10;&#10;Descrizione generata automaticamente">
            <a:extLst>
              <a:ext uri="{FF2B5EF4-FFF2-40B4-BE49-F238E27FC236}">
                <a16:creationId xmlns:a16="http://schemas.microsoft.com/office/drawing/2014/main" id="{51517952-064A-224B-877F-8236B46F3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631" y="0"/>
            <a:ext cx="2920667" cy="2920667"/>
          </a:xfrm>
          <a:prstGeom prst="rect">
            <a:avLst/>
          </a:prstGeom>
        </p:spPr>
      </p:pic>
      <p:pic>
        <p:nvPicPr>
          <p:cNvPr id="14" name="Immagine 13" descr="Immagine che contiene abbigliamento, tessuto&#10;&#10;Descrizione generata automaticamente">
            <a:extLst>
              <a:ext uri="{FF2B5EF4-FFF2-40B4-BE49-F238E27FC236}">
                <a16:creationId xmlns:a16="http://schemas.microsoft.com/office/drawing/2014/main" id="{0B7CBD7E-B319-864E-BAB8-B15A1D6EC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274" y="0"/>
            <a:ext cx="2920667" cy="2920667"/>
          </a:xfrm>
          <a:prstGeom prst="rect">
            <a:avLst/>
          </a:prstGeom>
        </p:spPr>
      </p:pic>
      <p:pic>
        <p:nvPicPr>
          <p:cNvPr id="15" name="Immagine 14" descr="Immagine che contiene abbigliamento, tessuto&#10;&#10;Descrizione generata automaticamente">
            <a:extLst>
              <a:ext uri="{FF2B5EF4-FFF2-40B4-BE49-F238E27FC236}">
                <a16:creationId xmlns:a16="http://schemas.microsoft.com/office/drawing/2014/main" id="{61819F1B-92E6-5F46-8E16-45DCD78CF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632" y="2919664"/>
            <a:ext cx="2920667" cy="2920667"/>
          </a:xfrm>
          <a:prstGeom prst="rect">
            <a:avLst/>
          </a:prstGeom>
        </p:spPr>
      </p:pic>
      <p:pic>
        <p:nvPicPr>
          <p:cNvPr id="16" name="Immagine 15" descr="Immagine che contiene abbigliamento, tessuto&#10;&#10;Descrizione generata automaticamente">
            <a:extLst>
              <a:ext uri="{FF2B5EF4-FFF2-40B4-BE49-F238E27FC236}">
                <a16:creationId xmlns:a16="http://schemas.microsoft.com/office/drawing/2014/main" id="{6FE5CCEE-366E-F74C-BB5E-000D96211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242" y="2919663"/>
            <a:ext cx="2920667" cy="2920667"/>
          </a:xfrm>
          <a:prstGeom prst="rect">
            <a:avLst/>
          </a:prstGeom>
        </p:spPr>
      </p:pic>
      <p:pic>
        <p:nvPicPr>
          <p:cNvPr id="19" name="Immagine 18" descr="Immagine che contiene abbigliamento, tessuto&#10;&#10;Descrizione generata automaticamente">
            <a:extLst>
              <a:ext uri="{FF2B5EF4-FFF2-40B4-BE49-F238E27FC236}">
                <a16:creationId xmlns:a16="http://schemas.microsoft.com/office/drawing/2014/main" id="{1EECB48B-DE88-0743-9462-4ECFE0F98B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9766"/>
          <a:stretch/>
        </p:blipFill>
        <p:spPr>
          <a:xfrm>
            <a:off x="8730917" y="0"/>
            <a:ext cx="1175083" cy="2920667"/>
          </a:xfrm>
          <a:prstGeom prst="rect">
            <a:avLst/>
          </a:prstGeom>
        </p:spPr>
      </p:pic>
      <p:pic>
        <p:nvPicPr>
          <p:cNvPr id="20" name="Immagine 19" descr="Immagine che contiene abbigliamento, tessuto&#10;&#10;Descrizione generata automaticamente">
            <a:extLst>
              <a:ext uri="{FF2B5EF4-FFF2-40B4-BE49-F238E27FC236}">
                <a16:creationId xmlns:a16="http://schemas.microsoft.com/office/drawing/2014/main" id="{178ABE78-590E-064E-9AD5-AE633CD9A6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569"/>
          <a:stretch/>
        </p:blipFill>
        <p:spPr>
          <a:xfrm>
            <a:off x="8666748" y="2907631"/>
            <a:ext cx="1239252" cy="2920667"/>
          </a:xfrm>
          <a:prstGeom prst="rect">
            <a:avLst/>
          </a:prstGeom>
        </p:spPr>
      </p:pic>
      <p:pic>
        <p:nvPicPr>
          <p:cNvPr id="21" name="Immagine 20" descr="Immagine che contiene abbigliamento, tessuto&#10;&#10;Descrizione generata automaticamente">
            <a:extLst>
              <a:ext uri="{FF2B5EF4-FFF2-40B4-BE49-F238E27FC236}">
                <a16:creationId xmlns:a16="http://schemas.microsoft.com/office/drawing/2014/main" id="{B95C7BAA-DE8F-0346-946F-54C74BE637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24" t="-77034" r="34912" b="138311"/>
          <a:stretch/>
        </p:blipFill>
        <p:spPr>
          <a:xfrm>
            <a:off x="561475" y="3573380"/>
            <a:ext cx="1339516" cy="1130968"/>
          </a:xfrm>
          <a:prstGeom prst="rect">
            <a:avLst/>
          </a:prstGeom>
        </p:spPr>
      </p:pic>
      <p:pic>
        <p:nvPicPr>
          <p:cNvPr id="22" name="Immagine 21" descr="Immagine che contiene abbigliamento, tessuto&#10;&#10;Descrizione generata automaticamente">
            <a:extLst>
              <a:ext uri="{FF2B5EF4-FFF2-40B4-BE49-F238E27FC236}">
                <a16:creationId xmlns:a16="http://schemas.microsoft.com/office/drawing/2014/main" id="{258DFAB4-362B-2C4C-9368-E9CB3594E2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136" b="64572"/>
          <a:stretch/>
        </p:blipFill>
        <p:spPr>
          <a:xfrm>
            <a:off x="0" y="5823285"/>
            <a:ext cx="1339516" cy="1034716"/>
          </a:xfrm>
          <a:prstGeom prst="rect">
            <a:avLst/>
          </a:prstGeom>
        </p:spPr>
      </p:pic>
      <p:pic>
        <p:nvPicPr>
          <p:cNvPr id="23" name="Immagine 22" descr="Immagine che contiene abbigliamento, tessuto&#10;&#10;Descrizione generata automaticamente">
            <a:extLst>
              <a:ext uri="{FF2B5EF4-FFF2-40B4-BE49-F238E27FC236}">
                <a16:creationId xmlns:a16="http://schemas.microsoft.com/office/drawing/2014/main" id="{E5010423-E816-374D-85FB-FD5ABD73DD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136" b="64572"/>
          <a:stretch/>
        </p:blipFill>
        <p:spPr>
          <a:xfrm>
            <a:off x="1319462" y="5823284"/>
            <a:ext cx="1640306" cy="1034716"/>
          </a:xfrm>
          <a:prstGeom prst="rect">
            <a:avLst/>
          </a:prstGeom>
        </p:spPr>
      </p:pic>
      <p:pic>
        <p:nvPicPr>
          <p:cNvPr id="24" name="Immagine 23" descr="Immagine che contiene abbigliamento, tessuto&#10;&#10;Descrizione generata automaticamente">
            <a:extLst>
              <a:ext uri="{FF2B5EF4-FFF2-40B4-BE49-F238E27FC236}">
                <a16:creationId xmlns:a16="http://schemas.microsoft.com/office/drawing/2014/main" id="{F0F4EFFA-99CB-8549-85F5-4D8418FFA0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136" b="64572"/>
          <a:stretch/>
        </p:blipFill>
        <p:spPr>
          <a:xfrm>
            <a:off x="2859505" y="5823284"/>
            <a:ext cx="1339516" cy="1034716"/>
          </a:xfrm>
          <a:prstGeom prst="rect">
            <a:avLst/>
          </a:prstGeom>
        </p:spPr>
      </p:pic>
      <p:pic>
        <p:nvPicPr>
          <p:cNvPr id="25" name="Immagine 24" descr="Immagine che contiene abbigliamento, tessuto&#10;&#10;Descrizione generata automaticamente">
            <a:extLst>
              <a:ext uri="{FF2B5EF4-FFF2-40B4-BE49-F238E27FC236}">
                <a16:creationId xmlns:a16="http://schemas.microsoft.com/office/drawing/2014/main" id="{E1E0E9B5-9635-2449-8AB2-8C7DCB4BFA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136" b="64572"/>
          <a:stretch/>
        </p:blipFill>
        <p:spPr>
          <a:xfrm>
            <a:off x="4182978" y="5823284"/>
            <a:ext cx="1519989" cy="1034716"/>
          </a:xfrm>
          <a:prstGeom prst="rect">
            <a:avLst/>
          </a:prstGeom>
        </p:spPr>
      </p:pic>
      <p:pic>
        <p:nvPicPr>
          <p:cNvPr id="26" name="Immagine 25" descr="Immagine che contiene abbigliamento, tessuto&#10;&#10;Descrizione generata automaticamente">
            <a:extLst>
              <a:ext uri="{FF2B5EF4-FFF2-40B4-BE49-F238E27FC236}">
                <a16:creationId xmlns:a16="http://schemas.microsoft.com/office/drawing/2014/main" id="{A7077D0D-12B7-0642-9E9D-B7B3865B7B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136" b="64572"/>
          <a:stretch/>
        </p:blipFill>
        <p:spPr>
          <a:xfrm>
            <a:off x="5698958" y="5823284"/>
            <a:ext cx="1507958" cy="1034716"/>
          </a:xfrm>
          <a:prstGeom prst="rect">
            <a:avLst/>
          </a:prstGeom>
        </p:spPr>
      </p:pic>
      <p:pic>
        <p:nvPicPr>
          <p:cNvPr id="27" name="Immagine 26" descr="Immagine che contiene abbigliamento, tessuto&#10;&#10;Descrizione generata automaticamente">
            <a:extLst>
              <a:ext uri="{FF2B5EF4-FFF2-40B4-BE49-F238E27FC236}">
                <a16:creationId xmlns:a16="http://schemas.microsoft.com/office/drawing/2014/main" id="{C2E1A4D3-692F-B947-AF3F-4F76967F2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136" b="64572"/>
          <a:stretch/>
        </p:blipFill>
        <p:spPr>
          <a:xfrm>
            <a:off x="7166810" y="5823284"/>
            <a:ext cx="1339516" cy="1034716"/>
          </a:xfrm>
          <a:prstGeom prst="rect">
            <a:avLst/>
          </a:prstGeom>
        </p:spPr>
      </p:pic>
      <p:pic>
        <p:nvPicPr>
          <p:cNvPr id="28" name="Immagine 27" descr="Immagine che contiene abbigliamento, tessuto&#10;&#10;Descrizione generata automaticamente">
            <a:extLst>
              <a:ext uri="{FF2B5EF4-FFF2-40B4-BE49-F238E27FC236}">
                <a16:creationId xmlns:a16="http://schemas.microsoft.com/office/drawing/2014/main" id="{A7B00392-BC98-8342-9324-BF50290180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136" b="64572"/>
          <a:stretch/>
        </p:blipFill>
        <p:spPr>
          <a:xfrm>
            <a:off x="8478252" y="5823284"/>
            <a:ext cx="1427747" cy="1034716"/>
          </a:xfrm>
          <a:prstGeom prst="rect">
            <a:avLst/>
          </a:prstGeom>
        </p:spPr>
      </p:pic>
      <p:sp>
        <p:nvSpPr>
          <p:cNvPr id="29" name="Rettangolo con angoli arrotondati 28">
            <a:extLst>
              <a:ext uri="{FF2B5EF4-FFF2-40B4-BE49-F238E27FC236}">
                <a16:creationId xmlns:a16="http://schemas.microsoft.com/office/drawing/2014/main" id="{77A31239-CC47-6F46-A579-CA27182FC23F}"/>
              </a:ext>
            </a:extLst>
          </p:cNvPr>
          <p:cNvSpPr/>
          <p:nvPr/>
        </p:nvSpPr>
        <p:spPr>
          <a:xfrm>
            <a:off x="409074" y="770022"/>
            <a:ext cx="4138863" cy="1407695"/>
          </a:xfrm>
          <a:prstGeom prst="round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rgbClr val="002060"/>
                </a:solidFill>
                <a:latin typeface="American Typewriter" panose="02090604020004020304" pitchFamily="18" charset="77"/>
              </a:rPr>
              <a:t>MANY THANKS FOR YOUR PARTICIPATION </a:t>
            </a:r>
          </a:p>
        </p:txBody>
      </p:sp>
      <p:sp>
        <p:nvSpPr>
          <p:cNvPr id="30" name="Rettangolo con angoli arrotondati 29">
            <a:extLst>
              <a:ext uri="{FF2B5EF4-FFF2-40B4-BE49-F238E27FC236}">
                <a16:creationId xmlns:a16="http://schemas.microsoft.com/office/drawing/2014/main" id="{FCE23800-A056-AB40-B7DE-1416C044A98A}"/>
              </a:ext>
            </a:extLst>
          </p:cNvPr>
          <p:cNvSpPr/>
          <p:nvPr/>
        </p:nvSpPr>
        <p:spPr>
          <a:xfrm>
            <a:off x="4953000" y="4078706"/>
            <a:ext cx="4636169" cy="168302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28156"/>
                </a:schemeClr>
              </a:gs>
              <a:gs pos="37000">
                <a:schemeClr val="accent1">
                  <a:lumMod val="45000"/>
                  <a:lumOff val="55000"/>
                </a:schemeClr>
              </a:gs>
              <a:gs pos="5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dirty="0" err="1">
                <a:solidFill>
                  <a:srgbClr val="002060"/>
                </a:solidFill>
                <a:latin typeface="American Typewriter" panose="02090604020004020304" pitchFamily="18" charset="77"/>
              </a:rPr>
              <a:t>Edited</a:t>
            </a:r>
            <a:r>
              <a:rPr lang="it-IT" sz="2400" dirty="0">
                <a:solidFill>
                  <a:srgbClr val="002060"/>
                </a:solidFill>
                <a:latin typeface="American Typewriter" panose="02090604020004020304" pitchFamily="18" charset="77"/>
              </a:rPr>
              <a:t> by:</a:t>
            </a:r>
          </a:p>
          <a:p>
            <a:endParaRPr lang="it-IT" sz="2400" dirty="0">
              <a:solidFill>
                <a:srgbClr val="002060"/>
              </a:solidFill>
              <a:latin typeface="American Typewriter" panose="02090604020004020304" pitchFamily="18" charset="77"/>
            </a:endParaRPr>
          </a:p>
          <a:p>
            <a:r>
              <a:rPr lang="it-IT" dirty="0">
                <a:solidFill>
                  <a:srgbClr val="002060"/>
                </a:solidFill>
                <a:latin typeface="American Typewriter" panose="02090604020004020304" pitchFamily="18" charset="77"/>
                <a:hlinkClick r:id="rId4"/>
              </a:rPr>
              <a:t>Alberto Basset</a:t>
            </a:r>
            <a:endParaRPr lang="it-IT" dirty="0">
              <a:solidFill>
                <a:srgbClr val="002060"/>
              </a:solidFill>
              <a:latin typeface="American Typewriter" panose="02090604020004020304" pitchFamily="18" charset="77"/>
            </a:endParaRPr>
          </a:p>
          <a:p>
            <a:r>
              <a:rPr lang="it-IT" dirty="0">
                <a:solidFill>
                  <a:srgbClr val="002060"/>
                </a:solidFill>
                <a:latin typeface="American Typewriter" panose="02090604020004020304" pitchFamily="18" charset="77"/>
                <a:hlinkClick r:id="rId5"/>
              </a:rPr>
              <a:t>Mario Ciotti</a:t>
            </a:r>
            <a:endParaRPr lang="it-IT" dirty="0">
              <a:solidFill>
                <a:srgbClr val="002060"/>
              </a:solidFill>
              <a:latin typeface="American Typewriter" panose="02090604020004020304" pitchFamily="18" charset="77"/>
            </a:endParaRPr>
          </a:p>
          <a:p>
            <a:r>
              <a:rPr lang="it-IT" dirty="0">
                <a:solidFill>
                  <a:srgbClr val="002060"/>
                </a:solidFill>
                <a:latin typeface="American Typewriter" panose="02090604020004020304" pitchFamily="18" charset="77"/>
                <a:hlinkClick r:id="rId6"/>
              </a:rPr>
              <a:t>Franca Sangiorgio</a:t>
            </a:r>
            <a:endParaRPr lang="it-IT" dirty="0">
              <a:solidFill>
                <a:srgbClr val="002060"/>
              </a:solidFill>
              <a:latin typeface="American Typewriter" panose="02090604020004020304" pitchFamily="18" charset="77"/>
            </a:endParaRP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B7F01E29-B245-8F49-A688-47ABD6A741CA}"/>
              </a:ext>
            </a:extLst>
          </p:cNvPr>
          <p:cNvSpPr/>
          <p:nvPr/>
        </p:nvSpPr>
        <p:spPr>
          <a:xfrm>
            <a:off x="8376653" y="6488668"/>
            <a:ext cx="14718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>
                <a:solidFill>
                  <a:srgbClr val="9AA0A6"/>
                </a:solidFill>
                <a:latin typeface="Roboto"/>
              </a:rPr>
              <a:t>©</a:t>
            </a:r>
            <a:r>
              <a:rPr lang="it-IT" sz="1400" dirty="0" err="1">
                <a:solidFill>
                  <a:srgbClr val="9AA0A6"/>
                </a:solidFill>
                <a:latin typeface="Roboto"/>
              </a:rPr>
              <a:t>lazininamarina</a:t>
            </a:r>
            <a:endParaRPr lang="it-IT" sz="1400" dirty="0"/>
          </a:p>
        </p:txBody>
      </p:sp>
      <p:pic>
        <p:nvPicPr>
          <p:cNvPr id="32" name="Immagine 31" descr="Immagine che contiene sedendo, cibo&#10;&#10;Descrizione generata automaticamente">
            <a:extLst>
              <a:ext uri="{FF2B5EF4-FFF2-40B4-BE49-F238E27FC236}">
                <a16:creationId xmlns:a16="http://schemas.microsoft.com/office/drawing/2014/main" id="{A673B3D6-E9D0-1942-9C84-FCD8B0A194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2825" y="4704348"/>
            <a:ext cx="2200999" cy="75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894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0F688CFC-B3A3-304E-9DDA-29CBC6C04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652"/>
            <a:ext cx="842098" cy="580112"/>
          </a:xfrm>
          <a:prstGeom prst="rect">
            <a:avLst/>
          </a:prstGeom>
        </p:spPr>
      </p:pic>
      <p:pic>
        <p:nvPicPr>
          <p:cNvPr id="13" name="Immagine 12" descr="Immagine che contiene segnale&#10;&#10;Descrizione generata automaticamente">
            <a:extLst>
              <a:ext uri="{FF2B5EF4-FFF2-40B4-BE49-F238E27FC236}">
                <a16:creationId xmlns:a16="http://schemas.microsoft.com/office/drawing/2014/main" id="{91F69FC9-6A09-4548-BF99-3A841E1AB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957" y="249493"/>
            <a:ext cx="1332109" cy="307010"/>
          </a:xfrm>
          <a:prstGeom prst="rect">
            <a:avLst/>
          </a:prstGeom>
        </p:spPr>
      </p:pic>
      <p:pic>
        <p:nvPicPr>
          <p:cNvPr id="3" name="Immagine 2" descr="Immagine che contiene erba, sedendo, uccello, cane&#10;&#10;Descrizione generata automaticamente">
            <a:extLst>
              <a:ext uri="{FF2B5EF4-FFF2-40B4-BE49-F238E27FC236}">
                <a16:creationId xmlns:a16="http://schemas.microsoft.com/office/drawing/2014/main" id="{CFE3CE96-5E64-A54F-AFFA-05493DD9237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604"/>
          <a:stretch/>
        </p:blipFill>
        <p:spPr>
          <a:xfrm>
            <a:off x="0" y="729343"/>
            <a:ext cx="9906000" cy="6128657"/>
          </a:xfrm>
          <a:prstGeom prst="rect">
            <a:avLst/>
          </a:prstGeom>
        </p:spPr>
      </p:pic>
      <p:sp>
        <p:nvSpPr>
          <p:cNvPr id="10" name="Titolo 9">
            <a:extLst>
              <a:ext uri="{FF2B5EF4-FFF2-40B4-BE49-F238E27FC236}">
                <a16:creationId xmlns:a16="http://schemas.microsoft.com/office/drawing/2014/main" id="{C47896C5-EF54-BB4C-ACD2-2AEDAA90AE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6801" y="1454620"/>
            <a:ext cx="7238998" cy="184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1950" dirty="0">
                <a:solidFill>
                  <a:schemeClr val="accent5">
                    <a:lumMod val="40000"/>
                    <a:lumOff val="60000"/>
                  </a:schemeClr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MEDREGION PROJECT GOAL </a:t>
            </a:r>
            <a:br>
              <a:rPr lang="it-IT" sz="1950" dirty="0">
                <a:solidFill>
                  <a:schemeClr val="accent5">
                    <a:lumMod val="40000"/>
                    <a:lumOff val="60000"/>
                  </a:schemeClr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</a:br>
            <a:r>
              <a:rPr lang="it-IT" sz="195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Support</a:t>
            </a:r>
            <a:r>
              <a:rPr lang="it-IT" sz="1950" dirty="0">
                <a:solidFill>
                  <a:schemeClr val="accent5">
                    <a:lumMod val="40000"/>
                    <a:lumOff val="60000"/>
                  </a:schemeClr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 the </a:t>
            </a:r>
            <a:r>
              <a:rPr lang="it-IT" sz="195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competent</a:t>
            </a:r>
            <a:r>
              <a:rPr lang="it-IT" sz="1950" dirty="0">
                <a:solidFill>
                  <a:schemeClr val="accent5">
                    <a:lumMod val="40000"/>
                    <a:lumOff val="60000"/>
                  </a:schemeClr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 </a:t>
            </a:r>
            <a:r>
              <a:rPr lang="it-IT" sz="195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authorities</a:t>
            </a:r>
            <a:r>
              <a:rPr lang="it-IT" sz="1950" dirty="0">
                <a:solidFill>
                  <a:schemeClr val="accent5">
                    <a:lumMod val="40000"/>
                    <a:lumOff val="60000"/>
                  </a:schemeClr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 of the </a:t>
            </a:r>
            <a:r>
              <a:rPr lang="it-IT" sz="195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MSs</a:t>
            </a:r>
            <a:r>
              <a:rPr lang="it-IT" sz="1950" dirty="0">
                <a:solidFill>
                  <a:schemeClr val="accent5">
                    <a:lumMod val="40000"/>
                    <a:lumOff val="60000"/>
                  </a:schemeClr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 by </a:t>
            </a:r>
            <a:r>
              <a:rPr lang="it-IT" sz="195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addressing</a:t>
            </a:r>
            <a:r>
              <a:rPr lang="it-IT" sz="1950" dirty="0">
                <a:solidFill>
                  <a:schemeClr val="accent5">
                    <a:lumMod val="40000"/>
                    <a:lumOff val="60000"/>
                  </a:schemeClr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 </a:t>
            </a:r>
            <a:r>
              <a:rPr lang="it-IT" sz="195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their</a:t>
            </a:r>
            <a:r>
              <a:rPr lang="it-IT" sz="1950" dirty="0">
                <a:solidFill>
                  <a:schemeClr val="accent5">
                    <a:lumMod val="40000"/>
                    <a:lumOff val="60000"/>
                  </a:schemeClr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 </a:t>
            </a:r>
            <a:r>
              <a:rPr lang="it-IT" sz="195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cooperation</a:t>
            </a:r>
            <a:r>
              <a:rPr lang="it-IT" sz="1950" dirty="0">
                <a:solidFill>
                  <a:schemeClr val="accent5">
                    <a:lumMod val="40000"/>
                    <a:lumOff val="60000"/>
                  </a:schemeClr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 </a:t>
            </a:r>
            <a:r>
              <a:rPr lang="it-IT" sz="195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needs</a:t>
            </a:r>
            <a:r>
              <a:rPr lang="it-IT" sz="1950" dirty="0">
                <a:solidFill>
                  <a:schemeClr val="accent5">
                    <a:lumMod val="40000"/>
                    <a:lumOff val="60000"/>
                  </a:schemeClr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 to </a:t>
            </a:r>
            <a:r>
              <a:rPr lang="it-IT" sz="195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implement</a:t>
            </a:r>
            <a:r>
              <a:rPr lang="it-IT" sz="1950" dirty="0">
                <a:solidFill>
                  <a:schemeClr val="accent5">
                    <a:lumMod val="40000"/>
                    <a:lumOff val="60000"/>
                  </a:schemeClr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 the </a:t>
            </a:r>
            <a:r>
              <a:rPr lang="it-IT" sz="195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MARINE SRATEGY FRAMEWORK DIRECTIVE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F4DD2564-348D-A642-A9DD-F20AA53686A2}"/>
              </a:ext>
            </a:extLst>
          </p:cNvPr>
          <p:cNvSpPr/>
          <p:nvPr/>
        </p:nvSpPr>
        <p:spPr>
          <a:xfrm>
            <a:off x="0" y="6581001"/>
            <a:ext cx="28147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https://medregion.eu/about/background/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9" name="Titolo 9">
            <a:extLst>
              <a:ext uri="{FF2B5EF4-FFF2-40B4-BE49-F238E27FC236}">
                <a16:creationId xmlns:a16="http://schemas.microsoft.com/office/drawing/2014/main" id="{3FFEAC5D-24BD-CC44-97E3-4222A1660906}"/>
              </a:ext>
            </a:extLst>
          </p:cNvPr>
          <p:cNvSpPr txBox="1">
            <a:spLocks/>
          </p:cNvSpPr>
          <p:nvPr/>
        </p:nvSpPr>
        <p:spPr>
          <a:xfrm>
            <a:off x="163286" y="3992921"/>
            <a:ext cx="9448799" cy="186717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it-IT" sz="1950" dirty="0">
                <a:solidFill>
                  <a:schemeClr val="bg1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For more information about the </a:t>
            </a:r>
            <a:r>
              <a:rPr lang="it-IT" sz="1950" dirty="0" err="1">
                <a:solidFill>
                  <a:schemeClr val="bg1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project</a:t>
            </a:r>
            <a:r>
              <a:rPr lang="it-IT" sz="1950" dirty="0">
                <a:solidFill>
                  <a:schemeClr val="bg1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it-IT" sz="1950" dirty="0">
                <a:solidFill>
                  <a:schemeClr val="bg1"/>
                </a:solidFill>
                <a:latin typeface="American Typewriter" panose="02090604020004020304" pitchFamily="18" charset="77"/>
                <a:cs typeface="Times New Roman" panose="02020603050405020304" pitchFamily="18" charset="0"/>
                <a:hlinkClick r:id="rId6"/>
              </a:rPr>
              <a:t>CLICK HERE</a:t>
            </a:r>
            <a:endParaRPr lang="it-IT" sz="1950" dirty="0">
              <a:solidFill>
                <a:schemeClr val="bg1"/>
              </a:solidFill>
              <a:latin typeface="American Typewriter" panose="02090604020004020304" pitchFamily="18" charset="77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it-IT" sz="2000" dirty="0">
                <a:solidFill>
                  <a:schemeClr val="bg1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For more information about the Marine </a:t>
            </a:r>
            <a:r>
              <a:rPr lang="it-IT" sz="2000" dirty="0" err="1">
                <a:solidFill>
                  <a:schemeClr val="bg1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Strategy</a:t>
            </a:r>
            <a:r>
              <a:rPr lang="it-IT" sz="2000" dirty="0">
                <a:solidFill>
                  <a:schemeClr val="bg1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 Framework Directive </a:t>
            </a:r>
            <a:r>
              <a:rPr lang="it-IT" sz="2000" dirty="0">
                <a:solidFill>
                  <a:schemeClr val="bg1"/>
                </a:solidFill>
                <a:latin typeface="American Typewriter" panose="02090604020004020304" pitchFamily="18" charset="77"/>
                <a:cs typeface="Times New Roman" panose="02020603050405020304" pitchFamily="18" charset="0"/>
                <a:hlinkClick r:id="rId7"/>
              </a:rPr>
              <a:t>CLICK HERE</a:t>
            </a:r>
            <a:endParaRPr lang="it-IT" sz="1950" dirty="0">
              <a:solidFill>
                <a:schemeClr val="bg1"/>
              </a:solidFill>
              <a:latin typeface="American Typewriter" panose="02090604020004020304" pitchFamily="18" charset="7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639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erba, esterni&#10;&#10;Descrizione generata automaticamente">
            <a:extLst>
              <a:ext uri="{FF2B5EF4-FFF2-40B4-BE49-F238E27FC236}">
                <a16:creationId xmlns:a16="http://schemas.microsoft.com/office/drawing/2014/main" id="{6036F566-AE03-C443-A6A0-45E2B0C283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3" y="4840031"/>
            <a:ext cx="2248126" cy="16998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11" name="Connettore diritto 3">
            <a:extLst>
              <a:ext uri="{FF2B5EF4-FFF2-40B4-BE49-F238E27FC236}">
                <a16:creationId xmlns:a16="http://schemas.microsoft.com/office/drawing/2014/main" id="{68F61AB4-140C-494C-AC96-29BE7400EE20}"/>
              </a:ext>
            </a:extLst>
          </p:cNvPr>
          <p:cNvCxnSpPr>
            <a:cxnSpLocks/>
          </p:cNvCxnSpPr>
          <p:nvPr/>
        </p:nvCxnSpPr>
        <p:spPr>
          <a:xfrm>
            <a:off x="1238250" y="1169158"/>
            <a:ext cx="7429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63AE05A-E649-2443-A9A4-672AD44B559B}"/>
              </a:ext>
            </a:extLst>
          </p:cNvPr>
          <p:cNvSpPr txBox="1"/>
          <p:nvPr/>
        </p:nvSpPr>
        <p:spPr>
          <a:xfrm>
            <a:off x="3271255" y="744042"/>
            <a:ext cx="3583033" cy="442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275" b="1" dirty="0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MARINE PRESSURES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5DCE07C-1CEA-EE43-854D-50BFD3C2510F}"/>
              </a:ext>
            </a:extLst>
          </p:cNvPr>
          <p:cNvSpPr txBox="1"/>
          <p:nvPr/>
        </p:nvSpPr>
        <p:spPr>
          <a:xfrm>
            <a:off x="1041706" y="1325620"/>
            <a:ext cx="7822587" cy="515211"/>
          </a:xfrm>
          <a:prstGeom prst="rect">
            <a:avLst/>
          </a:prstGeom>
        </p:spPr>
        <p:txBody>
          <a:bodyPr vert="horz" lIns="74295" tIns="37148" rIns="74295" bIns="37148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488"/>
              </a:spcAft>
            </a:pPr>
            <a:r>
              <a:rPr lang="en-US" sz="1600" cap="all" dirty="0">
                <a:solidFill>
                  <a:schemeClr val="accent1">
                    <a:lumMod val="75000"/>
                  </a:schemeClr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Among the most relevant ANTHROPOGENIC pressures there are: 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D2B62CD-1626-8042-A1D1-46740C3CBABD}"/>
              </a:ext>
            </a:extLst>
          </p:cNvPr>
          <p:cNvSpPr txBox="1"/>
          <p:nvPr/>
        </p:nvSpPr>
        <p:spPr>
          <a:xfrm>
            <a:off x="644059" y="4549381"/>
            <a:ext cx="1374094" cy="2612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98" cap="all" dirty="0" err="1">
                <a:latin typeface="American Typewriter" panose="02090604020004020304" pitchFamily="18" charset="77"/>
                <a:cs typeface="Times New Roman" panose="02020603050405020304" pitchFamily="18" charset="0"/>
              </a:rPr>
              <a:t>Eutrophication</a:t>
            </a:r>
            <a:endParaRPr lang="it-IT" sz="1098" cap="all" dirty="0">
              <a:latin typeface="American Typewriter" panose="02090604020004020304" pitchFamily="18" charset="77"/>
              <a:cs typeface="Times New Roman" panose="02020603050405020304" pitchFamily="18" charset="0"/>
            </a:endParaRPr>
          </a:p>
        </p:txBody>
      </p:sp>
      <p:pic>
        <p:nvPicPr>
          <p:cNvPr id="17" name="Immagine 16" descr="Immagine che contiene acqua, esterni&#10;&#10;Descrizione generata con affidabilità molto elevata">
            <a:extLst>
              <a:ext uri="{FF2B5EF4-FFF2-40B4-BE49-F238E27FC236}">
                <a16:creationId xmlns:a16="http://schemas.microsoft.com/office/drawing/2014/main" id="{B3F0E20E-5CD5-024C-B68B-3F7AD0439A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7" t="15403" r="24211"/>
          <a:stretch/>
        </p:blipFill>
        <p:spPr>
          <a:xfrm>
            <a:off x="448803" y="1909707"/>
            <a:ext cx="2264258" cy="16981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F34BE7BA-5624-644D-8534-07CA86B3CF54}"/>
              </a:ext>
            </a:extLst>
          </p:cNvPr>
          <p:cNvSpPr txBox="1"/>
          <p:nvPr/>
        </p:nvSpPr>
        <p:spPr>
          <a:xfrm>
            <a:off x="974777" y="3635784"/>
            <a:ext cx="1176925" cy="2612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98" cap="all" dirty="0" err="1">
                <a:latin typeface="American Typewriter" panose="02090604020004020304" pitchFamily="18" charset="77"/>
                <a:cs typeface="Times New Roman" panose="02020603050405020304" pitchFamily="18" charset="0"/>
              </a:rPr>
              <a:t>Overfishing</a:t>
            </a:r>
            <a:endParaRPr lang="it-IT" sz="1098" cap="all" dirty="0">
              <a:latin typeface="American Typewriter" panose="02090604020004020304" pitchFamily="18" charset="77"/>
              <a:cs typeface="Times New Roman" panose="02020603050405020304" pitchFamily="18" charset="0"/>
            </a:endParaRP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E61234F3-8953-4041-83F0-F7D274F57D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149" y="4892066"/>
            <a:ext cx="2264258" cy="16981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FA51DB0-07F0-3842-8606-913AE592473A}"/>
              </a:ext>
            </a:extLst>
          </p:cNvPr>
          <p:cNvSpPr txBox="1"/>
          <p:nvPr/>
        </p:nvSpPr>
        <p:spPr>
          <a:xfrm>
            <a:off x="7030882" y="4586602"/>
            <a:ext cx="1544012" cy="2612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98" cap="all" dirty="0" err="1">
                <a:latin typeface="American Typewriter" panose="02090604020004020304" pitchFamily="18" charset="77"/>
                <a:cs typeface="Times New Roman" panose="02020603050405020304" pitchFamily="18" charset="0"/>
              </a:rPr>
              <a:t>Underwater</a:t>
            </a:r>
            <a:r>
              <a:rPr lang="it-IT" sz="1098" cap="all" dirty="0">
                <a:latin typeface="American Typewriter" panose="02090604020004020304" pitchFamily="18" charset="77"/>
                <a:cs typeface="Times New Roman" panose="02020603050405020304" pitchFamily="18" charset="0"/>
              </a:rPr>
              <a:t> </a:t>
            </a:r>
            <a:r>
              <a:rPr lang="it-IT" sz="1098" cap="all" dirty="0" err="1">
                <a:latin typeface="American Typewriter" panose="02090604020004020304" pitchFamily="18" charset="77"/>
                <a:cs typeface="Times New Roman" panose="02020603050405020304" pitchFamily="18" charset="0"/>
              </a:rPr>
              <a:t>noise</a:t>
            </a:r>
            <a:endParaRPr lang="it-IT" sz="1098" cap="all" dirty="0">
              <a:latin typeface="American Typewriter" panose="02090604020004020304" pitchFamily="18" charset="77"/>
              <a:cs typeface="Times New Roman" panose="02020603050405020304" pitchFamily="18" charset="0"/>
            </a:endParaRPr>
          </a:p>
        </p:txBody>
      </p:sp>
      <p:pic>
        <p:nvPicPr>
          <p:cNvPr id="23" name="Immagine 22" descr="Immagine che contiene acqua, sedendo, tavolo&#10;&#10;Descrizione generata con affidabilità elevata">
            <a:extLst>
              <a:ext uri="{FF2B5EF4-FFF2-40B4-BE49-F238E27FC236}">
                <a16:creationId xmlns:a16="http://schemas.microsoft.com/office/drawing/2014/main" id="{F73572AA-B7F5-7545-BE0A-F537CC0A57B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3" t="11583" r="38564" b="2821"/>
          <a:stretch/>
        </p:blipFill>
        <p:spPr>
          <a:xfrm>
            <a:off x="6755718" y="1958269"/>
            <a:ext cx="2264258" cy="17007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805BC2FC-AFB8-DB45-9B51-E9220EBA0999}"/>
              </a:ext>
            </a:extLst>
          </p:cNvPr>
          <p:cNvSpPr txBox="1"/>
          <p:nvPr/>
        </p:nvSpPr>
        <p:spPr>
          <a:xfrm>
            <a:off x="7200800" y="3726929"/>
            <a:ext cx="1374094" cy="2612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98" cap="all" dirty="0">
                <a:latin typeface="American Typewriter" panose="02090604020004020304" pitchFamily="18" charset="77"/>
                <a:cs typeface="Times New Roman" panose="02020603050405020304" pitchFamily="18" charset="0"/>
              </a:rPr>
              <a:t>Marine </a:t>
            </a:r>
            <a:r>
              <a:rPr lang="it-IT" sz="1098" cap="all" dirty="0" err="1">
                <a:latin typeface="American Typewriter" panose="02090604020004020304" pitchFamily="18" charset="77"/>
                <a:cs typeface="Times New Roman" panose="02020603050405020304" pitchFamily="18" charset="0"/>
              </a:rPr>
              <a:t>litter</a:t>
            </a:r>
            <a:r>
              <a:rPr lang="it-IT" sz="1098" cap="all" dirty="0">
                <a:latin typeface="American Typewriter" panose="02090604020004020304" pitchFamily="18" charset="77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5" name="Connettore 24">
            <a:extLst>
              <a:ext uri="{FF2B5EF4-FFF2-40B4-BE49-F238E27FC236}">
                <a16:creationId xmlns:a16="http://schemas.microsoft.com/office/drawing/2014/main" id="{5DC560DC-1E28-E040-8145-A7EF13AD820B}"/>
              </a:ext>
            </a:extLst>
          </p:cNvPr>
          <p:cNvSpPr/>
          <p:nvPr/>
        </p:nvSpPr>
        <p:spPr>
          <a:xfrm>
            <a:off x="3093407" y="4630989"/>
            <a:ext cx="3124461" cy="1557142"/>
          </a:xfrm>
          <a:prstGeom prst="flowChartConnector">
            <a:avLst/>
          </a:prstGeom>
          <a:solidFill>
            <a:srgbClr val="FF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600" dirty="0">
                <a:solidFill>
                  <a:srgbClr val="FFFF00"/>
                </a:solidFill>
                <a:latin typeface="Aharoni" panose="020F0502020204030204" pitchFamily="34" charset="0"/>
                <a:cs typeface="Aharoni" panose="020F0502020204030204" pitchFamily="34" charset="0"/>
              </a:rPr>
              <a:t>EMERGENCY </a:t>
            </a: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CCB0FF02-79AD-174F-A462-9F2520B963B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5"/>
          <a:stretch/>
        </p:blipFill>
        <p:spPr>
          <a:xfrm>
            <a:off x="3660685" y="2162651"/>
            <a:ext cx="1872705" cy="14452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40518242-909A-1647-AE94-C7371E4F6CE1}"/>
              </a:ext>
            </a:extLst>
          </p:cNvPr>
          <p:cNvSpPr txBox="1"/>
          <p:nvPr/>
        </p:nvSpPr>
        <p:spPr>
          <a:xfrm>
            <a:off x="3851185" y="3709594"/>
            <a:ext cx="1268296" cy="2612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98" cap="all" dirty="0">
                <a:latin typeface="American Typewriter" panose="02090604020004020304" pitchFamily="18" charset="77"/>
                <a:cs typeface="Times New Roman" panose="02020603050405020304" pitchFamily="18" charset="0"/>
              </a:rPr>
              <a:t>Alien </a:t>
            </a:r>
            <a:r>
              <a:rPr lang="it-IT" sz="1098" cap="all" dirty="0" err="1">
                <a:latin typeface="American Typewriter" panose="02090604020004020304" pitchFamily="18" charset="77"/>
                <a:cs typeface="Times New Roman" panose="02020603050405020304" pitchFamily="18" charset="0"/>
              </a:rPr>
              <a:t>species</a:t>
            </a:r>
            <a:endParaRPr lang="it-IT" sz="1098" cap="all" dirty="0">
              <a:latin typeface="American Typewriter" panose="02090604020004020304" pitchFamily="18" charset="77"/>
              <a:cs typeface="Times New Roman" panose="02020603050405020304" pitchFamily="18" charset="0"/>
            </a:endParaRPr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id="{409AF0F4-F589-6045-A344-C8D28BDB4A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98652"/>
            <a:ext cx="842098" cy="580112"/>
          </a:xfrm>
          <a:prstGeom prst="rect">
            <a:avLst/>
          </a:prstGeom>
        </p:spPr>
      </p:pic>
      <p:pic>
        <p:nvPicPr>
          <p:cNvPr id="29" name="Immagine 28" descr="Immagine che contiene segnale&#10;&#10;Descrizione generata automaticamente">
            <a:extLst>
              <a:ext uri="{FF2B5EF4-FFF2-40B4-BE49-F238E27FC236}">
                <a16:creationId xmlns:a16="http://schemas.microsoft.com/office/drawing/2014/main" id="{01535911-2A48-E440-978A-197F770386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2957" y="249493"/>
            <a:ext cx="1332109" cy="30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283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63AE05A-E649-2443-A9A4-672AD44B559B}"/>
              </a:ext>
            </a:extLst>
          </p:cNvPr>
          <p:cNvSpPr txBox="1"/>
          <p:nvPr/>
        </p:nvSpPr>
        <p:spPr>
          <a:xfrm>
            <a:off x="2385618" y="1032800"/>
            <a:ext cx="5181804" cy="442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275" b="1" dirty="0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… for </a:t>
            </a:r>
            <a:r>
              <a:rPr lang="it-IT" sz="2275" b="1" dirty="0" err="1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example</a:t>
            </a:r>
            <a:r>
              <a:rPr lang="it-IT" sz="2275" b="1" dirty="0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 the marine </a:t>
            </a:r>
            <a:r>
              <a:rPr lang="it-IT" sz="2275" b="1" dirty="0" err="1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litter</a:t>
            </a:r>
            <a:r>
              <a:rPr lang="it-IT" sz="2275" b="1" dirty="0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 …</a:t>
            </a:r>
          </a:p>
        </p:txBody>
      </p:sp>
      <p:pic>
        <p:nvPicPr>
          <p:cNvPr id="27" name="Immagine 26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337B8B42-7AFC-EF4E-A29E-4E6EBB658D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5"/>
          <a:stretch/>
        </p:blipFill>
        <p:spPr>
          <a:xfrm>
            <a:off x="598128" y="2275596"/>
            <a:ext cx="4797017" cy="3547845"/>
          </a:xfrm>
          <a:prstGeom prst="rect">
            <a:avLst/>
          </a:prstGeom>
        </p:spPr>
      </p:pic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1BA253F6-9327-6040-BBA4-5FFF22B523A7}"/>
              </a:ext>
            </a:extLst>
          </p:cNvPr>
          <p:cNvSpPr txBox="1"/>
          <p:nvPr/>
        </p:nvSpPr>
        <p:spPr>
          <a:xfrm>
            <a:off x="5510488" y="2199331"/>
            <a:ext cx="3928476" cy="4268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300" dirty="0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The world </a:t>
            </a:r>
            <a:r>
              <a:rPr lang="it-IT" sz="1300" dirty="0" err="1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produces</a:t>
            </a:r>
            <a:r>
              <a:rPr lang="it-IT" sz="1300" dirty="0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 </a:t>
            </a:r>
            <a:r>
              <a:rPr lang="it-IT" sz="1300" b="1" dirty="0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300</a:t>
            </a:r>
            <a:r>
              <a:rPr lang="it-IT" sz="1300" dirty="0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 </a:t>
            </a:r>
            <a:r>
              <a:rPr lang="it-IT" sz="1300" dirty="0" err="1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million</a:t>
            </a:r>
            <a:r>
              <a:rPr lang="it-IT" sz="1300" dirty="0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 </a:t>
            </a:r>
            <a:r>
              <a:rPr lang="it-IT" sz="1300" dirty="0" err="1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tonnes</a:t>
            </a:r>
            <a:r>
              <a:rPr lang="it-IT" sz="1300" dirty="0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 of </a:t>
            </a:r>
            <a:r>
              <a:rPr lang="it-IT" sz="1300" dirty="0" err="1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plastic</a:t>
            </a:r>
            <a:r>
              <a:rPr lang="it-IT" sz="1300" dirty="0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 a </a:t>
            </a:r>
            <a:r>
              <a:rPr lang="it-IT" sz="1300" dirty="0" err="1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year</a:t>
            </a:r>
            <a:r>
              <a:rPr lang="it-IT" sz="1300" dirty="0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. </a:t>
            </a:r>
            <a:r>
              <a:rPr lang="it-IT" sz="1300" dirty="0" err="1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There</a:t>
            </a:r>
            <a:r>
              <a:rPr lang="it-IT" sz="1300" dirty="0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 are 5 </a:t>
            </a:r>
            <a:r>
              <a:rPr lang="it-IT" sz="1300" dirty="0" err="1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trillion</a:t>
            </a:r>
            <a:r>
              <a:rPr lang="it-IT" sz="1300" dirty="0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 </a:t>
            </a:r>
            <a:r>
              <a:rPr lang="it-IT" sz="1300" dirty="0" err="1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pieces</a:t>
            </a:r>
            <a:r>
              <a:rPr lang="it-IT" sz="1300" dirty="0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 of </a:t>
            </a:r>
            <a:r>
              <a:rPr lang="it-IT" sz="1300" dirty="0" err="1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plastic</a:t>
            </a:r>
            <a:r>
              <a:rPr lang="it-IT" sz="1300" dirty="0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 in the </a:t>
            </a:r>
            <a:r>
              <a:rPr lang="it-IT" sz="1300" dirty="0" err="1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ocean</a:t>
            </a:r>
            <a:r>
              <a:rPr lang="it-IT" sz="1300" dirty="0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, and </a:t>
            </a:r>
            <a:r>
              <a:rPr lang="it-IT" sz="1300" b="1" dirty="0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90</a:t>
            </a:r>
            <a:r>
              <a:rPr lang="it-IT" sz="1300" dirty="0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% of </a:t>
            </a:r>
            <a:r>
              <a:rPr lang="it-IT" sz="1300" dirty="0" err="1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seabirds</a:t>
            </a:r>
            <a:r>
              <a:rPr lang="it-IT" sz="1300" dirty="0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 </a:t>
            </a:r>
            <a:r>
              <a:rPr lang="it-IT" sz="1300" dirty="0" err="1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have</a:t>
            </a:r>
            <a:r>
              <a:rPr lang="it-IT" sz="1300" dirty="0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 </a:t>
            </a:r>
            <a:r>
              <a:rPr lang="it-IT" sz="1300" dirty="0" err="1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swallowed</a:t>
            </a:r>
            <a:r>
              <a:rPr lang="it-IT" sz="1300" dirty="0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 </a:t>
            </a:r>
            <a:r>
              <a:rPr lang="it-IT" sz="1300" dirty="0" err="1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plastic</a:t>
            </a:r>
            <a:r>
              <a:rPr lang="it-IT" sz="1300" dirty="0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it-IT" sz="1300" dirty="0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The first report of </a:t>
            </a:r>
            <a:r>
              <a:rPr lang="it-IT" sz="1300" dirty="0" err="1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plastics</a:t>
            </a:r>
            <a:r>
              <a:rPr lang="it-IT" sz="1300" dirty="0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 </a:t>
            </a:r>
            <a:r>
              <a:rPr lang="it-IT" sz="1300" dirty="0" err="1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litter</a:t>
            </a:r>
            <a:r>
              <a:rPr lang="it-IT" sz="1300" dirty="0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 in the </a:t>
            </a:r>
            <a:r>
              <a:rPr lang="it-IT" sz="1300" dirty="0" err="1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oceans</a:t>
            </a:r>
            <a:r>
              <a:rPr lang="it-IT" sz="1300" dirty="0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 </a:t>
            </a:r>
            <a:r>
              <a:rPr lang="it-IT" sz="1300" dirty="0" err="1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dates</a:t>
            </a:r>
            <a:r>
              <a:rPr lang="it-IT" sz="1300" dirty="0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 back to 1970. </a:t>
            </a:r>
          </a:p>
          <a:p>
            <a:pPr>
              <a:lnSpc>
                <a:spcPct val="150000"/>
              </a:lnSpc>
            </a:pPr>
            <a:r>
              <a:rPr lang="it-IT" sz="1300" dirty="0" err="1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Actually</a:t>
            </a:r>
            <a:r>
              <a:rPr lang="it-IT" sz="1300" dirty="0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, the Great Pacific Garbage Patch, </a:t>
            </a:r>
            <a:r>
              <a:rPr lang="it-IT" sz="1300" dirty="0" err="1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also</a:t>
            </a:r>
            <a:r>
              <a:rPr lang="it-IT" sz="1300" dirty="0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 </a:t>
            </a:r>
            <a:r>
              <a:rPr lang="it-IT" sz="1300" dirty="0" err="1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known</a:t>
            </a:r>
            <a:r>
              <a:rPr lang="it-IT" sz="1300" dirty="0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 </a:t>
            </a:r>
            <a:r>
              <a:rPr lang="it-IT" sz="1300" dirty="0" err="1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as</a:t>
            </a:r>
            <a:r>
              <a:rPr lang="it-IT" sz="1300" dirty="0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 the </a:t>
            </a:r>
            <a:r>
              <a:rPr lang="it-IT" sz="1300" b="1" dirty="0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Pacific trash </a:t>
            </a:r>
            <a:r>
              <a:rPr lang="it-IT" sz="1300" b="1" dirty="0" err="1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vortex</a:t>
            </a:r>
            <a:r>
              <a:rPr lang="it-IT" sz="1300" dirty="0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, </a:t>
            </a:r>
            <a:r>
              <a:rPr lang="it-IT" sz="1300" dirty="0" err="1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spans</a:t>
            </a:r>
            <a:r>
              <a:rPr lang="it-IT" sz="1300" dirty="0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 </a:t>
            </a:r>
            <a:r>
              <a:rPr lang="it-IT" sz="1300" dirty="0" err="1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waters</a:t>
            </a:r>
            <a:r>
              <a:rPr lang="it-IT" sz="1300" dirty="0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 from the West </a:t>
            </a:r>
            <a:r>
              <a:rPr lang="it-IT" sz="1300" dirty="0" err="1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Coast</a:t>
            </a:r>
            <a:r>
              <a:rPr lang="it-IT" sz="1300" dirty="0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 of North America to Japan (from 700.000 km² to more </a:t>
            </a:r>
            <a:r>
              <a:rPr lang="it-IT" sz="1300" dirty="0" err="1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than</a:t>
            </a:r>
            <a:r>
              <a:rPr lang="it-IT" sz="1300" dirty="0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 10 </a:t>
            </a:r>
            <a:r>
              <a:rPr lang="it-IT" sz="1300" dirty="0" err="1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millions</a:t>
            </a:r>
            <a:r>
              <a:rPr lang="it-IT" sz="1300" dirty="0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 km² </a:t>
            </a:r>
            <a:r>
              <a:rPr lang="it-IT" sz="1300" dirty="0" err="1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including</a:t>
            </a:r>
            <a:r>
              <a:rPr lang="it-IT" sz="1300" dirty="0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 more </a:t>
            </a:r>
            <a:r>
              <a:rPr lang="it-IT" sz="1300" dirty="0" err="1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than</a:t>
            </a:r>
            <a:r>
              <a:rPr lang="it-IT" sz="1300" dirty="0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 3 </a:t>
            </a:r>
            <a:r>
              <a:rPr lang="it-IT" sz="1300" dirty="0" err="1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millions</a:t>
            </a:r>
            <a:r>
              <a:rPr lang="it-IT" sz="1300" dirty="0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 </a:t>
            </a:r>
            <a:r>
              <a:rPr lang="it-IT" sz="1300" dirty="0" err="1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tonnes</a:t>
            </a:r>
            <a:r>
              <a:rPr lang="it-IT" sz="1300" dirty="0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 of </a:t>
            </a:r>
            <a:r>
              <a:rPr lang="it-IT" sz="1300" dirty="0" err="1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waste</a:t>
            </a:r>
            <a:r>
              <a:rPr lang="it-IT" sz="1300" dirty="0">
                <a:solidFill>
                  <a:srgbClr val="00206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).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ED9270C-959B-4149-841E-E976F7F6E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652"/>
            <a:ext cx="842098" cy="580112"/>
          </a:xfrm>
          <a:prstGeom prst="rect">
            <a:avLst/>
          </a:prstGeom>
        </p:spPr>
      </p:pic>
      <p:pic>
        <p:nvPicPr>
          <p:cNvPr id="9" name="Immagine 8" descr="Immagine che contiene segnale&#10;&#10;Descrizione generata automaticamente">
            <a:extLst>
              <a:ext uri="{FF2B5EF4-FFF2-40B4-BE49-F238E27FC236}">
                <a16:creationId xmlns:a16="http://schemas.microsoft.com/office/drawing/2014/main" id="{C35C3F3A-58D8-E146-B960-B58BA60B4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957" y="249493"/>
            <a:ext cx="1332109" cy="30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7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uomo, tavolo, sedendo, uccello&#10;&#10;Descrizione generata automaticamente">
            <a:extLst>
              <a:ext uri="{FF2B5EF4-FFF2-40B4-BE49-F238E27FC236}">
                <a16:creationId xmlns:a16="http://schemas.microsoft.com/office/drawing/2014/main" id="{CF24D69F-4858-844C-9961-08031FB66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269" y="0"/>
            <a:ext cx="9136731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3AE40BE-BC54-D643-A0AA-82BF41B39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652"/>
            <a:ext cx="842098" cy="580112"/>
          </a:xfrm>
          <a:prstGeom prst="rect">
            <a:avLst/>
          </a:prstGeom>
        </p:spPr>
      </p:pic>
      <p:pic>
        <p:nvPicPr>
          <p:cNvPr id="8" name="Immagine 7" descr="Immagine che contiene segnale&#10;&#10;Descrizione generata automaticamente">
            <a:extLst>
              <a:ext uri="{FF2B5EF4-FFF2-40B4-BE49-F238E27FC236}">
                <a16:creationId xmlns:a16="http://schemas.microsoft.com/office/drawing/2014/main" id="{6176F7D8-D9FC-C74E-B364-7001A2CDC2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957" y="249493"/>
            <a:ext cx="1332109" cy="30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66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sedendo, tavolo, uomo, uccello&#10;&#10;Descrizione generata automaticamente">
            <a:extLst>
              <a:ext uri="{FF2B5EF4-FFF2-40B4-BE49-F238E27FC236}">
                <a16:creationId xmlns:a16="http://schemas.microsoft.com/office/drawing/2014/main" id="{FBCAABC6-D85B-5043-BBA9-6062AD619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331" y="0"/>
            <a:ext cx="9164669" cy="685800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65BCB09B-42CA-DB48-BD4A-17A9BA704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652"/>
            <a:ext cx="842098" cy="580112"/>
          </a:xfrm>
          <a:prstGeom prst="rect">
            <a:avLst/>
          </a:prstGeom>
        </p:spPr>
      </p:pic>
      <p:pic>
        <p:nvPicPr>
          <p:cNvPr id="18" name="Immagine 17" descr="Immagine che contiene segnale&#10;&#10;Descrizione generata automaticamente">
            <a:extLst>
              <a:ext uri="{FF2B5EF4-FFF2-40B4-BE49-F238E27FC236}">
                <a16:creationId xmlns:a16="http://schemas.microsoft.com/office/drawing/2014/main" id="{140EB657-2C00-7A40-B490-082FBFEB9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957" y="249493"/>
            <a:ext cx="1332109" cy="30701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D93CC066-1B9F-CE4A-97B7-EDA1E5F6A0A8}"/>
              </a:ext>
            </a:extLst>
          </p:cNvPr>
          <p:cNvSpPr txBox="1"/>
          <p:nvPr/>
        </p:nvSpPr>
        <p:spPr>
          <a:xfrm>
            <a:off x="6777728" y="5011386"/>
            <a:ext cx="312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Prestige Elite Std" panose="02060509020206020304" pitchFamily="49" charset="77"/>
              </a:rPr>
              <a:t>SCHOOLS or</a:t>
            </a:r>
          </a:p>
        </p:txBody>
      </p:sp>
    </p:spTree>
    <p:extLst>
      <p:ext uri="{BB962C8B-B14F-4D97-AF65-F5344CB8AC3E}">
        <p14:creationId xmlns:p14="http://schemas.microsoft.com/office/powerpoint/2010/main" val="2614052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1E4D1D30-448B-9A4E-9183-B02D18F11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652"/>
            <a:ext cx="842098" cy="580112"/>
          </a:xfrm>
          <a:prstGeom prst="rect">
            <a:avLst/>
          </a:prstGeom>
        </p:spPr>
      </p:pic>
      <p:pic>
        <p:nvPicPr>
          <p:cNvPr id="7" name="Immagine 6" descr="Immagine che contiene segnale&#10;&#10;Descrizione generata automaticamente">
            <a:extLst>
              <a:ext uri="{FF2B5EF4-FFF2-40B4-BE49-F238E27FC236}">
                <a16:creationId xmlns:a16="http://schemas.microsoft.com/office/drawing/2014/main" id="{96A8BB41-7EBA-474B-85EC-470DA0B6C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957" y="249493"/>
            <a:ext cx="1332109" cy="307010"/>
          </a:xfrm>
          <a:prstGeom prst="rect">
            <a:avLst/>
          </a:prstGeom>
        </p:spPr>
      </p:pic>
      <p:pic>
        <p:nvPicPr>
          <p:cNvPr id="10" name="Immagine 9" descr="Immagine che contiene acqua, barca, cielo, esterni&#10;&#10;Descrizione generata con affidabilità molto elevata">
            <a:extLst>
              <a:ext uri="{FF2B5EF4-FFF2-40B4-BE49-F238E27FC236}">
                <a16:creationId xmlns:a16="http://schemas.microsoft.com/office/drawing/2014/main" id="{98551336-F9C8-C842-8996-7FE8182FBC7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50" r="-3" b="-2"/>
          <a:stretch/>
        </p:blipFill>
        <p:spPr>
          <a:xfrm>
            <a:off x="5206842" y="11613"/>
            <a:ext cx="4699318" cy="2285990"/>
          </a:xfrm>
          <a:custGeom>
            <a:avLst/>
            <a:gdLst>
              <a:gd name="connsiteX0" fmla="*/ 0 w 6265758"/>
              <a:gd name="connsiteY0" fmla="*/ 0 h 2286000"/>
              <a:gd name="connsiteX1" fmla="*/ 6265758 w 6265758"/>
              <a:gd name="connsiteY1" fmla="*/ 0 h 2286000"/>
              <a:gd name="connsiteX2" fmla="*/ 6265758 w 6265758"/>
              <a:gd name="connsiteY2" fmla="*/ 2286000 h 2286000"/>
              <a:gd name="connsiteX3" fmla="*/ 1062168 w 6265758"/>
              <a:gd name="connsiteY3" fmla="*/ 2286000 h 2286000"/>
              <a:gd name="connsiteX4" fmla="*/ 790683 w 6265758"/>
              <a:gd name="connsiteY4" fmla="*/ 1700078 h 2286000"/>
              <a:gd name="connsiteX5" fmla="*/ 787725 w 6265758"/>
              <a:gd name="connsiteY5" fmla="*/ 1700078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5758" h="2286000">
                <a:moveTo>
                  <a:pt x="0" y="0"/>
                </a:moveTo>
                <a:lnTo>
                  <a:pt x="6265758" y="0"/>
                </a:lnTo>
                <a:lnTo>
                  <a:pt x="6265758" y="2286000"/>
                </a:lnTo>
                <a:lnTo>
                  <a:pt x="1062168" y="2286000"/>
                </a:lnTo>
                <a:lnTo>
                  <a:pt x="790683" y="1700078"/>
                </a:lnTo>
                <a:lnTo>
                  <a:pt x="787725" y="1700078"/>
                </a:lnTo>
                <a:close/>
              </a:path>
            </a:pathLst>
          </a:custGeom>
        </p:spPr>
      </p:pic>
      <p:pic>
        <p:nvPicPr>
          <p:cNvPr id="11" name="Immagine 10" descr="Immagine che contiene uccello, esterni, animale, acqua&#10;&#10;Descrizione generata con affidabilità molto elevata">
            <a:extLst>
              <a:ext uri="{FF2B5EF4-FFF2-40B4-BE49-F238E27FC236}">
                <a16:creationId xmlns:a16="http://schemas.microsoft.com/office/drawing/2014/main" id="{9DFC535D-5A9B-4342-8EF5-906F462EB83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3" r="3" b="4336"/>
          <a:stretch/>
        </p:blipFill>
        <p:spPr>
          <a:xfrm>
            <a:off x="6003306" y="2286000"/>
            <a:ext cx="3902692" cy="2286000"/>
          </a:xfrm>
          <a:custGeom>
            <a:avLst/>
            <a:gdLst>
              <a:gd name="connsiteX0" fmla="*/ 0 w 5203590"/>
              <a:gd name="connsiteY0" fmla="*/ 0 h 2286000"/>
              <a:gd name="connsiteX1" fmla="*/ 5203590 w 5203590"/>
              <a:gd name="connsiteY1" fmla="*/ 0 h 2286000"/>
              <a:gd name="connsiteX2" fmla="*/ 5203590 w 5203590"/>
              <a:gd name="connsiteY2" fmla="*/ 2286000 h 2286000"/>
              <a:gd name="connsiteX3" fmla="*/ 1059212 w 5203590"/>
              <a:gd name="connsiteY3" fmla="*/ 2286000 h 2286000"/>
              <a:gd name="connsiteX4" fmla="*/ 925708 w 5203590"/>
              <a:gd name="connsiteY4" fmla="*/ 1997870 h 2286000"/>
              <a:gd name="connsiteX5" fmla="*/ 925707 w 5203590"/>
              <a:gd name="connsiteY5" fmla="*/ 199787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03590" h="2286000">
                <a:moveTo>
                  <a:pt x="0" y="0"/>
                </a:moveTo>
                <a:lnTo>
                  <a:pt x="5203590" y="0"/>
                </a:lnTo>
                <a:lnTo>
                  <a:pt x="5203590" y="2286000"/>
                </a:lnTo>
                <a:lnTo>
                  <a:pt x="1059212" y="2286000"/>
                </a:lnTo>
                <a:lnTo>
                  <a:pt x="925708" y="1997870"/>
                </a:lnTo>
                <a:lnTo>
                  <a:pt x="925707" y="1997870"/>
                </a:lnTo>
                <a:close/>
              </a:path>
            </a:pathLst>
          </a:custGeom>
        </p:spPr>
      </p:pic>
      <p:pic>
        <p:nvPicPr>
          <p:cNvPr id="12" name="Segnaposto contenuto 4" descr="Immagine che contiene acqua, animale, mammifero acquatico, mammifero&#10;&#10;Descrizione generata con affidabilità molto elevata">
            <a:extLst>
              <a:ext uri="{FF2B5EF4-FFF2-40B4-BE49-F238E27FC236}">
                <a16:creationId xmlns:a16="http://schemas.microsoft.com/office/drawing/2014/main" id="{CE149A2E-E2B1-D343-A586-A8E82E14201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7"/>
          <a:stretch/>
        </p:blipFill>
        <p:spPr>
          <a:xfrm>
            <a:off x="6797713" y="4572000"/>
            <a:ext cx="3108287" cy="2286000"/>
          </a:xfrm>
          <a:custGeom>
            <a:avLst/>
            <a:gdLst>
              <a:gd name="connsiteX0" fmla="*/ 0 w 4144382"/>
              <a:gd name="connsiteY0" fmla="*/ 0 h 2286000"/>
              <a:gd name="connsiteX1" fmla="*/ 4144382 w 4144382"/>
              <a:gd name="connsiteY1" fmla="*/ 0 h 2286000"/>
              <a:gd name="connsiteX2" fmla="*/ 4144382 w 4144382"/>
              <a:gd name="connsiteY2" fmla="*/ 2286000 h 2286000"/>
              <a:gd name="connsiteX3" fmla="*/ 1054581 w 4144382"/>
              <a:gd name="connsiteY3" fmla="*/ 2286000 h 2286000"/>
              <a:gd name="connsiteX4" fmla="*/ 1054581 w 4144382"/>
              <a:gd name="connsiteY4" fmla="*/ 2285999 h 2286000"/>
              <a:gd name="connsiteX5" fmla="*/ 1059211 w 4144382"/>
              <a:gd name="connsiteY5" fmla="*/ 2285999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4382" h="2286000">
                <a:moveTo>
                  <a:pt x="0" y="0"/>
                </a:moveTo>
                <a:lnTo>
                  <a:pt x="4144382" y="0"/>
                </a:lnTo>
                <a:lnTo>
                  <a:pt x="4144382" y="2286000"/>
                </a:lnTo>
                <a:lnTo>
                  <a:pt x="1054581" y="2286000"/>
                </a:lnTo>
                <a:lnTo>
                  <a:pt x="1054581" y="2285999"/>
                </a:lnTo>
                <a:lnTo>
                  <a:pt x="1059211" y="2285999"/>
                </a:lnTo>
                <a:close/>
              </a:path>
            </a:pathLst>
          </a:custGeom>
        </p:spPr>
      </p:pic>
      <p:cxnSp>
        <p:nvCxnSpPr>
          <p:cNvPr id="13" name="Connettore diritto 17">
            <a:extLst>
              <a:ext uri="{FF2B5EF4-FFF2-40B4-BE49-F238E27FC236}">
                <a16:creationId xmlns:a16="http://schemas.microsoft.com/office/drawing/2014/main" id="{8F2A35A8-622B-9347-9014-65A1658792DC}"/>
              </a:ext>
            </a:extLst>
          </p:cNvPr>
          <p:cNvCxnSpPr>
            <a:stCxn id="10" idx="0"/>
            <a:endCxn id="12" idx="5"/>
          </p:cNvCxnSpPr>
          <p:nvPr/>
        </p:nvCxnSpPr>
        <p:spPr>
          <a:xfrm>
            <a:off x="5206842" y="11613"/>
            <a:ext cx="2385279" cy="68463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37">
            <a:extLst>
              <a:ext uri="{FF2B5EF4-FFF2-40B4-BE49-F238E27FC236}">
                <a16:creationId xmlns:a16="http://schemas.microsoft.com/office/drawing/2014/main" id="{C2E8147C-37F9-1E43-A240-01AC67E7BEB4}"/>
              </a:ext>
            </a:extLst>
          </p:cNvPr>
          <p:cNvCxnSpPr>
            <a:stCxn id="10" idx="3"/>
            <a:endCxn id="11" idx="1"/>
          </p:cNvCxnSpPr>
          <p:nvPr/>
        </p:nvCxnSpPr>
        <p:spPr>
          <a:xfrm flipV="1">
            <a:off x="6003468" y="2286000"/>
            <a:ext cx="3902530" cy="116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38">
            <a:extLst>
              <a:ext uri="{FF2B5EF4-FFF2-40B4-BE49-F238E27FC236}">
                <a16:creationId xmlns:a16="http://schemas.microsoft.com/office/drawing/2014/main" id="{AEAE3DAB-904B-B346-8E61-8D9DC311B936}"/>
              </a:ext>
            </a:extLst>
          </p:cNvPr>
          <p:cNvCxnSpPr>
            <a:cxnSpLocks/>
            <a:stCxn id="12" idx="0"/>
          </p:cNvCxnSpPr>
          <p:nvPr/>
        </p:nvCxnSpPr>
        <p:spPr>
          <a:xfrm>
            <a:off x="6797713" y="4572000"/>
            <a:ext cx="31082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8501DBF-5DB2-A14B-8D22-4152BC122430}"/>
              </a:ext>
            </a:extLst>
          </p:cNvPr>
          <p:cNvSpPr txBox="1"/>
          <p:nvPr/>
        </p:nvSpPr>
        <p:spPr>
          <a:xfrm>
            <a:off x="5789747" y="0"/>
            <a:ext cx="2903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DESCRIPTOR 1 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9BCC84D3-7FCB-E442-A23F-D8ED199CFD62}"/>
              </a:ext>
            </a:extLst>
          </p:cNvPr>
          <p:cNvSpPr txBox="1"/>
          <p:nvPr/>
        </p:nvSpPr>
        <p:spPr>
          <a:xfrm>
            <a:off x="7140389" y="4216527"/>
            <a:ext cx="2347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solidFill>
                  <a:srgbClr val="FFFF0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MARINE LITTER 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416866C-37E2-8042-9A0F-2BF25A20FF5E}"/>
              </a:ext>
            </a:extLst>
          </p:cNvPr>
          <p:cNvSpPr txBox="1"/>
          <p:nvPr/>
        </p:nvSpPr>
        <p:spPr>
          <a:xfrm>
            <a:off x="7654784" y="5626215"/>
            <a:ext cx="21598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UNDER WATER </a:t>
            </a:r>
          </a:p>
          <a:p>
            <a:pPr algn="ctr"/>
            <a:r>
              <a:rPr lang="it-IT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NOISE 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2F844E1E-AAC9-5846-8CAA-9C439EA9EAD6}"/>
              </a:ext>
            </a:extLst>
          </p:cNvPr>
          <p:cNvSpPr txBox="1"/>
          <p:nvPr/>
        </p:nvSpPr>
        <p:spPr>
          <a:xfrm>
            <a:off x="6407436" y="2214782"/>
            <a:ext cx="3103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DESCRIPTOR 10 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F43C479-00F5-A443-8AD0-A021638922E1}"/>
              </a:ext>
            </a:extLst>
          </p:cNvPr>
          <p:cNvSpPr txBox="1"/>
          <p:nvPr/>
        </p:nvSpPr>
        <p:spPr>
          <a:xfrm>
            <a:off x="6927947" y="4539188"/>
            <a:ext cx="3104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DESCRIPTOR 11 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B253E9D6-F466-844A-BAF9-401051B741DE}"/>
              </a:ext>
            </a:extLst>
          </p:cNvPr>
          <p:cNvSpPr txBox="1"/>
          <p:nvPr/>
        </p:nvSpPr>
        <p:spPr>
          <a:xfrm>
            <a:off x="6955822" y="1906690"/>
            <a:ext cx="2135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BIODIVERSITY 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0A709154-B7C6-164B-ABF2-941574036890}"/>
              </a:ext>
            </a:extLst>
          </p:cNvPr>
          <p:cNvSpPr txBox="1"/>
          <p:nvPr/>
        </p:nvSpPr>
        <p:spPr>
          <a:xfrm>
            <a:off x="324462" y="1256753"/>
            <a:ext cx="462853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accent1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WE PROPOSE A</a:t>
            </a:r>
          </a:p>
          <a:p>
            <a:pPr algn="ctr"/>
            <a:r>
              <a:rPr lang="it-IT" sz="3200" i="1" dirty="0">
                <a:solidFill>
                  <a:srgbClr val="00B050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SCIENTIFIC GAME </a:t>
            </a:r>
            <a:endParaRPr lang="it-IT" sz="2400" i="1" dirty="0">
              <a:solidFill>
                <a:srgbClr val="00B050"/>
              </a:solidFill>
              <a:latin typeface="American Typewriter" panose="02090604020004020304" pitchFamily="18" charset="77"/>
              <a:cs typeface="Times New Roman" panose="02020603050405020304" pitchFamily="18" charset="0"/>
            </a:endParaRPr>
          </a:p>
          <a:p>
            <a:pPr algn="ctr"/>
            <a:r>
              <a:rPr lang="it-IT" sz="2400" dirty="0">
                <a:solidFill>
                  <a:schemeClr val="accent1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APPLIED TO SEA ISSUES</a:t>
            </a:r>
          </a:p>
          <a:p>
            <a:pPr algn="ctr"/>
            <a:endParaRPr lang="it-IT" sz="2400" dirty="0">
              <a:latin typeface="American Typewriter" panose="02090604020004020304" pitchFamily="18" charset="77"/>
              <a:cs typeface="Times New Roman" panose="02020603050405020304" pitchFamily="18" charset="0"/>
            </a:endParaRPr>
          </a:p>
        </p:txBody>
      </p:sp>
      <p:sp>
        <p:nvSpPr>
          <p:cNvPr id="25" name="Freccia in giù 1">
            <a:extLst>
              <a:ext uri="{FF2B5EF4-FFF2-40B4-BE49-F238E27FC236}">
                <a16:creationId xmlns:a16="http://schemas.microsoft.com/office/drawing/2014/main" id="{15682FAF-7DBD-0645-928E-87CA2928F37F}"/>
              </a:ext>
            </a:extLst>
          </p:cNvPr>
          <p:cNvSpPr/>
          <p:nvPr/>
        </p:nvSpPr>
        <p:spPr>
          <a:xfrm>
            <a:off x="2356960" y="2876707"/>
            <a:ext cx="629261" cy="11045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latin typeface="American Typewriter" panose="02090604020004020304" pitchFamily="18" charset="77"/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41BAAC45-62D4-6644-9A7F-77A236DABDA6}"/>
              </a:ext>
            </a:extLst>
          </p:cNvPr>
          <p:cNvSpPr txBox="1"/>
          <p:nvPr/>
        </p:nvSpPr>
        <p:spPr>
          <a:xfrm>
            <a:off x="0" y="4180318"/>
            <a:ext cx="63221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chemeClr val="accent1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Marine Strategy Framework Directive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CBB1E38C-A1C0-7342-8BD8-647CC25A6EEE}"/>
              </a:ext>
            </a:extLst>
          </p:cNvPr>
          <p:cNvSpPr txBox="1"/>
          <p:nvPr/>
        </p:nvSpPr>
        <p:spPr>
          <a:xfrm>
            <a:off x="250372" y="5257705"/>
            <a:ext cx="6163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accent1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The Game has been </a:t>
            </a:r>
            <a:r>
              <a:rPr lang="it-IT" sz="2400" dirty="0" err="1">
                <a:solidFill>
                  <a:schemeClr val="accent1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planned</a:t>
            </a:r>
            <a:r>
              <a:rPr lang="it-IT" sz="2400" dirty="0">
                <a:solidFill>
                  <a:schemeClr val="accent1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 to arouse interest of students and citizens on the </a:t>
            </a:r>
            <a:r>
              <a:rPr lang="en-GB" sz="2400" dirty="0">
                <a:solidFill>
                  <a:schemeClr val="accent1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protection</a:t>
            </a:r>
            <a:r>
              <a:rPr lang="it-IT" sz="2400" dirty="0">
                <a:solidFill>
                  <a:schemeClr val="accent1"/>
                </a:solidFill>
                <a:latin typeface="American Typewriter" panose="02090604020004020304" pitchFamily="18" charset="77"/>
                <a:cs typeface="Times New Roman" panose="02020603050405020304" pitchFamily="18" charset="0"/>
              </a:rPr>
              <a:t> of the sea in European area</a:t>
            </a:r>
          </a:p>
        </p:txBody>
      </p:sp>
    </p:spTree>
    <p:extLst>
      <p:ext uri="{BB962C8B-B14F-4D97-AF65-F5344CB8AC3E}">
        <p14:creationId xmlns:p14="http://schemas.microsoft.com/office/powerpoint/2010/main" val="1289016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8FCA4A9E-667F-094A-84B5-2A187DD5E111}"/>
              </a:ext>
            </a:extLst>
          </p:cNvPr>
          <p:cNvSpPr/>
          <p:nvPr/>
        </p:nvSpPr>
        <p:spPr>
          <a:xfrm>
            <a:off x="355603" y="3833757"/>
            <a:ext cx="3154132" cy="1406636"/>
          </a:xfrm>
          <a:prstGeom prst="rect">
            <a:avLst/>
          </a:prstGeom>
          <a:noFill/>
        </p:spPr>
        <p:txBody>
          <a:bodyPr wrap="none" lIns="55721" tIns="27861" rIns="55721" bIns="27861">
            <a:spAutoFit/>
          </a:bodyPr>
          <a:lstStyle/>
          <a:p>
            <a:pPr algn="ctr"/>
            <a:r>
              <a:rPr lang="it-IT" sz="2925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 ARE A SCHOOL</a:t>
            </a:r>
          </a:p>
          <a:p>
            <a:pPr algn="ctr"/>
            <a:r>
              <a:rPr lang="it-IT" sz="2925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OR</a:t>
            </a:r>
          </a:p>
          <a:p>
            <a:pPr algn="ctr"/>
            <a:r>
              <a:rPr lang="it-IT" sz="2925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 ARE HERE …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1BB0221-2FC2-D049-AE7C-E55AC9BE1CAE}"/>
              </a:ext>
            </a:extLst>
          </p:cNvPr>
          <p:cNvSpPr/>
          <p:nvPr/>
        </p:nvSpPr>
        <p:spPr>
          <a:xfrm>
            <a:off x="995984" y="1572732"/>
            <a:ext cx="79140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 new online game is planning in MEDREGION PROJECT  </a:t>
            </a:r>
            <a:endParaRPr lang="it-IT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61E47CD6-6003-4549-8333-5E29E5DACE07}"/>
              </a:ext>
            </a:extLst>
          </p:cNvPr>
          <p:cNvSpPr/>
          <p:nvPr/>
        </p:nvSpPr>
        <p:spPr>
          <a:xfrm>
            <a:off x="1103096" y="735546"/>
            <a:ext cx="7431304" cy="671819"/>
          </a:xfrm>
          <a:prstGeom prst="rect">
            <a:avLst/>
          </a:prstGeom>
          <a:noFill/>
        </p:spPr>
        <p:txBody>
          <a:bodyPr wrap="square" lIns="55721" tIns="27861" rIns="55721" bIns="27861">
            <a:spAutoFit/>
          </a:bodyPr>
          <a:lstStyle/>
          <a:p>
            <a:pPr algn="ctr"/>
            <a:r>
              <a:rPr lang="it-IT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MEDREGION PILOT GAME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037F51C-F170-1B45-B183-7B68F7A1EA09}"/>
              </a:ext>
            </a:extLst>
          </p:cNvPr>
          <p:cNvSpPr txBox="1"/>
          <p:nvPr/>
        </p:nvSpPr>
        <p:spPr>
          <a:xfrm>
            <a:off x="5087399" y="3331760"/>
            <a:ext cx="3262688" cy="3200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706" dirty="0">
                <a:solidFill>
                  <a:srgbClr val="0070C0"/>
                </a:solidFill>
                <a:latin typeface="American Typewriter" panose="02090604020004020304" pitchFamily="18" charset="77"/>
                <a:cs typeface="Arial" panose="020B0604020202020204" pitchFamily="34" charset="0"/>
              </a:rPr>
              <a:t>Tour operators</a:t>
            </a:r>
            <a:endParaRPr lang="it-IT" sz="1706" dirty="0">
              <a:solidFill>
                <a:srgbClr val="0070C0"/>
              </a:solidFill>
              <a:latin typeface="American Typewriter" panose="02090604020004020304" pitchFamily="18" charset="77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706" dirty="0">
                <a:solidFill>
                  <a:srgbClr val="0070C0"/>
                </a:solidFill>
                <a:latin typeface="American Typewriter" panose="02090604020004020304" pitchFamily="18" charset="77"/>
                <a:cs typeface="Arial" panose="020B0604020202020204" pitchFamily="34" charset="0"/>
              </a:rPr>
              <a:t>Divers</a:t>
            </a:r>
            <a:endParaRPr lang="it-IT" sz="1706" dirty="0">
              <a:solidFill>
                <a:srgbClr val="0070C0"/>
              </a:solidFill>
              <a:latin typeface="American Typewriter" panose="02090604020004020304" pitchFamily="18" charset="77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706" dirty="0">
                <a:solidFill>
                  <a:srgbClr val="0070C0"/>
                </a:solidFill>
                <a:latin typeface="American Typewriter" panose="02090604020004020304" pitchFamily="18" charset="77"/>
                <a:cs typeface="Arial" panose="020B0604020202020204" pitchFamily="34" charset="0"/>
              </a:rPr>
              <a:t>Monitoring technicians</a:t>
            </a:r>
            <a:endParaRPr lang="it-IT" sz="1706" dirty="0">
              <a:solidFill>
                <a:srgbClr val="0070C0"/>
              </a:solidFill>
              <a:latin typeface="American Typewriter" panose="02090604020004020304" pitchFamily="18" charset="77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706" dirty="0">
                <a:solidFill>
                  <a:srgbClr val="0070C0"/>
                </a:solidFill>
                <a:latin typeface="American Typewriter" panose="02090604020004020304" pitchFamily="18" charset="77"/>
                <a:cs typeface="Arial" panose="020B0604020202020204" pitchFamily="34" charset="0"/>
              </a:rPr>
              <a:t>Specialists in aquaculture</a:t>
            </a:r>
            <a:endParaRPr lang="it-IT" sz="1706" dirty="0">
              <a:solidFill>
                <a:srgbClr val="0070C0"/>
              </a:solidFill>
              <a:latin typeface="American Typewriter" panose="02090604020004020304" pitchFamily="18" charset="77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706" dirty="0">
                <a:solidFill>
                  <a:srgbClr val="0070C0"/>
                </a:solidFill>
                <a:latin typeface="American Typewriter" panose="02090604020004020304" pitchFamily="18" charset="77"/>
                <a:cs typeface="Arial" panose="020B0604020202020204" pitchFamily="34" charset="0"/>
              </a:rPr>
              <a:t>Coast Guard</a:t>
            </a:r>
            <a:endParaRPr lang="it-IT" sz="1706" dirty="0">
              <a:solidFill>
                <a:srgbClr val="0070C0"/>
              </a:solidFill>
              <a:latin typeface="American Typewriter" panose="02090604020004020304" pitchFamily="18" charset="77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706" dirty="0">
                <a:solidFill>
                  <a:srgbClr val="0070C0"/>
                </a:solidFill>
                <a:latin typeface="American Typewriter" panose="02090604020004020304" pitchFamily="18" charset="77"/>
                <a:cs typeface="Arial" panose="020B0604020202020204" pitchFamily="34" charset="0"/>
              </a:rPr>
              <a:t>Fishermen</a:t>
            </a:r>
            <a:endParaRPr lang="it-IT" sz="1706" dirty="0">
              <a:solidFill>
                <a:srgbClr val="0070C0"/>
              </a:solidFill>
              <a:latin typeface="American Typewriter" panose="02090604020004020304" pitchFamily="18" charset="77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706" dirty="0">
                <a:solidFill>
                  <a:srgbClr val="0070C0"/>
                </a:solidFill>
                <a:latin typeface="American Typewriter" panose="02090604020004020304" pitchFamily="18" charset="77"/>
                <a:cs typeface="Arial" panose="020B0604020202020204" pitchFamily="34" charset="0"/>
              </a:rPr>
              <a:t>Environmental organizations</a:t>
            </a:r>
          </a:p>
          <a:p>
            <a:pPr>
              <a:lnSpc>
                <a:spcPct val="150000"/>
              </a:lnSpc>
            </a:pPr>
            <a:endParaRPr lang="it-IT" sz="1706" dirty="0">
              <a:solidFill>
                <a:srgbClr val="0070C0"/>
              </a:solidFill>
              <a:latin typeface="American Typewriter" panose="02090604020004020304" pitchFamily="18" charset="77"/>
            </a:endParaRPr>
          </a:p>
        </p:txBody>
      </p:sp>
      <p:cxnSp>
        <p:nvCxnSpPr>
          <p:cNvPr id="11" name="Connettore diritto 7">
            <a:extLst>
              <a:ext uri="{FF2B5EF4-FFF2-40B4-BE49-F238E27FC236}">
                <a16:creationId xmlns:a16="http://schemas.microsoft.com/office/drawing/2014/main" id="{B694F929-1A84-9D4C-9670-4180D2954A55}"/>
              </a:ext>
            </a:extLst>
          </p:cNvPr>
          <p:cNvCxnSpPr>
            <a:cxnSpLocks/>
          </p:cNvCxnSpPr>
          <p:nvPr/>
        </p:nvCxnSpPr>
        <p:spPr>
          <a:xfrm flipV="1">
            <a:off x="-4245" y="1457749"/>
            <a:ext cx="9910245" cy="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Freccia in giù 11">
            <a:extLst>
              <a:ext uri="{FF2B5EF4-FFF2-40B4-BE49-F238E27FC236}">
                <a16:creationId xmlns:a16="http://schemas.microsoft.com/office/drawing/2014/main" id="{0C2CB3C8-9763-684B-87F7-D50FED1CB67B}"/>
              </a:ext>
            </a:extLst>
          </p:cNvPr>
          <p:cNvSpPr/>
          <p:nvPr/>
        </p:nvSpPr>
        <p:spPr>
          <a:xfrm rot="16200000">
            <a:off x="3659144" y="4372408"/>
            <a:ext cx="587706" cy="1238013"/>
          </a:xfrm>
          <a:prstGeom prst="downArrow">
            <a:avLst/>
          </a:prstGeom>
          <a:pattFill prst="wdDnDiag">
            <a:fgClr>
              <a:srgbClr val="00B0F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97" dirty="0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5E786D14-28F9-174C-83EC-49C42B8F873B}"/>
              </a:ext>
            </a:extLst>
          </p:cNvPr>
          <p:cNvSpPr/>
          <p:nvPr/>
        </p:nvSpPr>
        <p:spPr>
          <a:xfrm>
            <a:off x="995983" y="2610680"/>
            <a:ext cx="79140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Here we are presenting the game</a:t>
            </a:r>
            <a:endParaRPr lang="it-IT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5" name="Immagine 14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838D7708-E9F8-774A-93B9-B2BBB4AD9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918" y="3543784"/>
            <a:ext cx="407271" cy="236882"/>
          </a:xfrm>
          <a:prstGeom prst="rect">
            <a:avLst/>
          </a:prstGeom>
        </p:spPr>
      </p:pic>
      <p:pic>
        <p:nvPicPr>
          <p:cNvPr id="19" name="Immagine 18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6EC49C4B-40AA-D149-8F8A-75E47EA09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924" y="3928718"/>
            <a:ext cx="407271" cy="236882"/>
          </a:xfrm>
          <a:prstGeom prst="rect">
            <a:avLst/>
          </a:prstGeom>
        </p:spPr>
      </p:pic>
      <p:pic>
        <p:nvPicPr>
          <p:cNvPr id="20" name="Immagine 19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B6F70ED0-10D5-9342-A9DF-9216C3CCF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919" y="4300193"/>
            <a:ext cx="407271" cy="236882"/>
          </a:xfrm>
          <a:prstGeom prst="rect">
            <a:avLst/>
          </a:prstGeom>
        </p:spPr>
      </p:pic>
      <p:pic>
        <p:nvPicPr>
          <p:cNvPr id="23" name="Immagine 22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5CA2431A-F08A-3746-BBE5-AF9CA60A1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925" y="4655691"/>
            <a:ext cx="407271" cy="236882"/>
          </a:xfrm>
          <a:prstGeom prst="rect">
            <a:avLst/>
          </a:prstGeom>
        </p:spPr>
      </p:pic>
      <p:pic>
        <p:nvPicPr>
          <p:cNvPr id="24" name="Immagine 23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200D3219-749C-7541-BEB5-C2D977078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913" y="5023171"/>
            <a:ext cx="407271" cy="236882"/>
          </a:xfrm>
          <a:prstGeom prst="rect">
            <a:avLst/>
          </a:prstGeom>
        </p:spPr>
      </p:pic>
      <p:pic>
        <p:nvPicPr>
          <p:cNvPr id="25" name="Immagine 24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BD572533-4D41-FA4A-AD08-8EDDB9D61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925" y="5398641"/>
            <a:ext cx="407271" cy="236882"/>
          </a:xfrm>
          <a:prstGeom prst="rect">
            <a:avLst/>
          </a:prstGeom>
        </p:spPr>
      </p:pic>
      <p:pic>
        <p:nvPicPr>
          <p:cNvPr id="26" name="Immagine 25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C613812B-B4BA-4842-A3EE-6631D83AB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925" y="5774110"/>
            <a:ext cx="407271" cy="236882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32C7F311-EA2B-E340-8F74-3A371F7753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8652"/>
            <a:ext cx="842098" cy="580112"/>
          </a:xfrm>
          <a:prstGeom prst="rect">
            <a:avLst/>
          </a:prstGeom>
        </p:spPr>
      </p:pic>
      <p:pic>
        <p:nvPicPr>
          <p:cNvPr id="22" name="Immagine 21" descr="Immagine che contiene segnale&#10;&#10;Descrizione generata automaticamente">
            <a:extLst>
              <a:ext uri="{FF2B5EF4-FFF2-40B4-BE49-F238E27FC236}">
                <a16:creationId xmlns:a16="http://schemas.microsoft.com/office/drawing/2014/main" id="{6C10E05E-33CD-134B-AA61-7D08C36203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957" y="249493"/>
            <a:ext cx="1332109" cy="30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659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8A307E12-5C35-0145-90A1-06393323E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7139" y="757238"/>
            <a:ext cx="1434565" cy="834390"/>
          </a:xfrm>
          <a:prstGeom prst="rect">
            <a:avLst/>
          </a:prstGeom>
        </p:spPr>
      </p:pic>
      <p:sp>
        <p:nvSpPr>
          <p:cNvPr id="10" name="Fumetto 4 9">
            <a:extLst>
              <a:ext uri="{FF2B5EF4-FFF2-40B4-BE49-F238E27FC236}">
                <a16:creationId xmlns:a16="http://schemas.microsoft.com/office/drawing/2014/main" id="{4F0A920C-501D-274A-87B5-E1DC424BAE61}"/>
              </a:ext>
            </a:extLst>
          </p:cNvPr>
          <p:cNvSpPr/>
          <p:nvPr/>
        </p:nvSpPr>
        <p:spPr>
          <a:xfrm>
            <a:off x="2514601" y="677229"/>
            <a:ext cx="3143250" cy="868680"/>
          </a:xfrm>
          <a:prstGeom prst="cloudCallout">
            <a:avLst>
              <a:gd name="adj1" fmla="val 108292"/>
              <a:gd name="adj2" fmla="val 26973"/>
            </a:avLst>
          </a:prstGeom>
          <a:noFill/>
          <a:ln w="222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950" dirty="0">
                <a:solidFill>
                  <a:srgbClr val="0070C0"/>
                </a:solidFill>
                <a:latin typeface="American Typewriter" panose="02090604020004020304" pitchFamily="18" charset="77"/>
              </a:rPr>
              <a:t>Technical information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E8E7B017-E09D-A747-8F28-D0026581AD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8652"/>
            <a:ext cx="842098" cy="580112"/>
          </a:xfrm>
          <a:prstGeom prst="rect">
            <a:avLst/>
          </a:prstGeom>
        </p:spPr>
      </p:pic>
      <p:pic>
        <p:nvPicPr>
          <p:cNvPr id="12" name="Immagine 11" descr="Immagine che contiene segnale&#10;&#10;Descrizione generata automaticamente">
            <a:extLst>
              <a:ext uri="{FF2B5EF4-FFF2-40B4-BE49-F238E27FC236}">
                <a16:creationId xmlns:a16="http://schemas.microsoft.com/office/drawing/2014/main" id="{5E144500-DD4E-FE48-B1EA-E0F3B5D67C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957" y="249493"/>
            <a:ext cx="1332109" cy="307010"/>
          </a:xfrm>
          <a:prstGeom prst="rect">
            <a:avLst/>
          </a:prstGeom>
        </p:spPr>
      </p:pic>
      <p:pic>
        <p:nvPicPr>
          <p:cNvPr id="13" name="Immagine 12" descr="Immagine che contiene sedendo, cibo&#10;&#10;Descrizione generata automaticamente">
            <a:extLst>
              <a:ext uri="{FF2B5EF4-FFF2-40B4-BE49-F238E27FC236}">
                <a16:creationId xmlns:a16="http://schemas.microsoft.com/office/drawing/2014/main" id="{A06D9AA1-7A37-B640-AB25-FF83261E34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7211" y="196624"/>
            <a:ext cx="1248521" cy="427126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54845694-7797-CD41-B083-7556299AA61E}"/>
              </a:ext>
            </a:extLst>
          </p:cNvPr>
          <p:cNvSpPr txBox="1"/>
          <p:nvPr/>
        </p:nvSpPr>
        <p:spPr>
          <a:xfrm>
            <a:off x="1167064" y="1768645"/>
            <a:ext cx="8085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accent6">
                    <a:lumMod val="75000"/>
                  </a:schemeClr>
                </a:solidFill>
                <a:latin typeface="American Typewriter" panose="02090604020004020304" pitchFamily="18" charset="77"/>
              </a:rPr>
              <a:t>GAME TECHNICAL INFORMATION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D0FCEA5-22E3-8643-81DD-D83E9183DBA2}"/>
              </a:ext>
            </a:extLst>
          </p:cNvPr>
          <p:cNvSpPr txBox="1"/>
          <p:nvPr/>
        </p:nvSpPr>
        <p:spPr>
          <a:xfrm>
            <a:off x="489284" y="2248789"/>
            <a:ext cx="8927432" cy="4112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rgbClr val="002060"/>
                </a:solidFill>
                <a:latin typeface="American Typewriter" panose="02090604020004020304" pitchFamily="18" charset="77"/>
              </a:rPr>
              <a:t>The player has to cover different </a:t>
            </a:r>
            <a:r>
              <a:rPr lang="en-US" sz="2200" b="1" dirty="0">
                <a:solidFill>
                  <a:srgbClr val="002060"/>
                </a:solidFill>
                <a:latin typeface="American Typewriter" panose="02090604020004020304" pitchFamily="18" charset="77"/>
              </a:rPr>
              <a:t>objectives</a:t>
            </a:r>
            <a:r>
              <a:rPr lang="en-US" sz="2200" dirty="0">
                <a:solidFill>
                  <a:srgbClr val="002060"/>
                </a:solidFill>
                <a:latin typeface="American Typewriter" panose="02090604020004020304" pitchFamily="18" charset="77"/>
              </a:rPr>
              <a:t> in the game. 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rgbClr val="002060"/>
                </a:solidFill>
                <a:latin typeface="American Typewriter" panose="02090604020004020304" pitchFamily="18" charset="77"/>
              </a:rPr>
              <a:t>The Scientific games are about the MSFD and aim at improving the knowledge on marine issues and promoting the </a:t>
            </a:r>
            <a:r>
              <a:rPr lang="en-US" sz="2200" b="1" dirty="0">
                <a:solidFill>
                  <a:srgbClr val="002060"/>
                </a:solidFill>
                <a:latin typeface="American Typewriter" panose="02090604020004020304" pitchFamily="18" charset="77"/>
              </a:rPr>
              <a:t>protection</a:t>
            </a:r>
            <a:r>
              <a:rPr lang="en-US" sz="2200" dirty="0">
                <a:solidFill>
                  <a:srgbClr val="002060"/>
                </a:solidFill>
                <a:latin typeface="American Typewriter" panose="02090604020004020304" pitchFamily="18" charset="77"/>
              </a:rPr>
              <a:t> of the sea for young people, such as students, and stakeholders.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rgbClr val="002060"/>
                </a:solidFill>
                <a:latin typeface="American Typewriter" panose="02090604020004020304" pitchFamily="18" charset="77"/>
              </a:rPr>
              <a:t>The mini-games have a fixed structure presented in the next page. </a:t>
            </a:r>
          </a:p>
        </p:txBody>
      </p:sp>
    </p:spTree>
    <p:extLst>
      <p:ext uri="{BB962C8B-B14F-4D97-AF65-F5344CB8AC3E}">
        <p14:creationId xmlns:p14="http://schemas.microsoft.com/office/powerpoint/2010/main" val="14667235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1499</TotalTime>
  <Words>398</Words>
  <Application>Microsoft Macintosh PowerPoint</Application>
  <PresentationFormat>A4 (21x29,7 cm)</PresentationFormat>
  <Paragraphs>78</Paragraphs>
  <Slides>15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3" baseType="lpstr">
      <vt:lpstr>Aharoni</vt:lpstr>
      <vt:lpstr>American Typewriter</vt:lpstr>
      <vt:lpstr>Arial</vt:lpstr>
      <vt:lpstr>Calibri</vt:lpstr>
      <vt:lpstr>Calibri Light</vt:lpstr>
      <vt:lpstr>Prestige Elite Std</vt:lpstr>
      <vt:lpstr>Roboto</vt:lpstr>
      <vt:lpstr>Tema di Office</vt:lpstr>
      <vt:lpstr> Playing scientific game to help the protection of the Mediterranean Sea</vt:lpstr>
      <vt:lpstr>MEDREGION PROJECT GOAL  Support the competent authorities of the MSs by addressing their cooperation needs to implement the MARINE SRATEGY FRAMEWORK DIRECTIVE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Playing scientific game to help the protection of the Mediterranean Sea</dc:title>
  <dc:creator>Franca Sangiorgio</dc:creator>
  <cp:lastModifiedBy>Franca Sangiorgio</cp:lastModifiedBy>
  <cp:revision>40</cp:revision>
  <dcterms:created xsi:type="dcterms:W3CDTF">2020-07-13T09:41:29Z</dcterms:created>
  <dcterms:modified xsi:type="dcterms:W3CDTF">2021-04-30T10:28:12Z</dcterms:modified>
</cp:coreProperties>
</file>